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6" r:id="rId2"/>
    <p:sldId id="258" r:id="rId3"/>
    <p:sldId id="282" r:id="rId4"/>
    <p:sldId id="285" r:id="rId5"/>
    <p:sldId id="283" r:id="rId6"/>
    <p:sldId id="284" r:id="rId7"/>
    <p:sldId id="268" r:id="rId8"/>
    <p:sldId id="287" r:id="rId9"/>
    <p:sldId id="256" r:id="rId10"/>
    <p:sldId id="288" r:id="rId11"/>
    <p:sldId id="289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A77"/>
    <a:srgbClr val="F466AD"/>
    <a:srgbClr val="FF4B8B"/>
    <a:srgbClr val="FF2F79"/>
    <a:srgbClr val="FF196B"/>
    <a:srgbClr val="8DD707"/>
    <a:srgbClr val="0085B4"/>
    <a:srgbClr val="808080"/>
    <a:srgbClr val="FFD129"/>
    <a:srgbClr val="03C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 showGuides="1">
      <p:cViewPr>
        <p:scale>
          <a:sx n="66" d="100"/>
          <a:sy n="66" d="100"/>
        </p:scale>
        <p:origin x="1253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3"/>
    </mc:Choice>
    <mc:Fallback>
      <c:style val="4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F1 - Score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Naive Bayes</c:v>
                </c:pt>
                <c:pt idx="1">
                  <c:v>Logistic Regression</c:v>
                </c:pt>
                <c:pt idx="2">
                  <c:v>Random Forest</c:v>
                </c:pt>
                <c:pt idx="3">
                  <c:v>XGBoost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39.160000000000004</c:v>
                </c:pt>
                <c:pt idx="1">
                  <c:v>47.839999999999996</c:v>
                </c:pt>
                <c:pt idx="2">
                  <c:v>48.790000000000006</c:v>
                </c:pt>
                <c:pt idx="3">
                  <c:v>50.21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04-46F5-85A8-64E40EB6B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9506816"/>
        <c:axId val="159509504"/>
        <c:axId val="0"/>
      </c:bar3DChart>
      <c:catAx>
        <c:axId val="159506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9509504"/>
        <c:crosses val="autoZero"/>
        <c:auto val="1"/>
        <c:lblAlgn val="ctr"/>
        <c:lblOffset val="100"/>
        <c:noMultiLvlLbl val="0"/>
      </c:catAx>
      <c:valAx>
        <c:axId val="159509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9506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CB4D1-D3AE-49AF-831F-90C9761A3C6D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2C20C-AC48-4EDE-AA98-D6D4EAF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12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2C20C-AC48-4EDE-AA98-D6D4EAF790E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48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2C20C-AC48-4EDE-AA98-D6D4EAF790E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05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42FD7E-5840-499C-B1A7-25F0AE4AF862}"/>
              </a:ext>
            </a:extLst>
          </p:cNvPr>
          <p:cNvSpPr/>
          <p:nvPr userDrawn="1"/>
        </p:nvSpPr>
        <p:spPr>
          <a:xfrm>
            <a:off x="332511" y="382385"/>
            <a:ext cx="11554692" cy="6101542"/>
          </a:xfrm>
          <a:custGeom>
            <a:avLst/>
            <a:gdLst>
              <a:gd name="connsiteX0" fmla="*/ 0 w 11554692"/>
              <a:gd name="connsiteY0" fmla="*/ 0 h 6101542"/>
              <a:gd name="connsiteX1" fmla="*/ 11554692 w 11554692"/>
              <a:gd name="connsiteY1" fmla="*/ 0 h 6101542"/>
              <a:gd name="connsiteX2" fmla="*/ 11554692 w 11554692"/>
              <a:gd name="connsiteY2" fmla="*/ 6101542 h 6101542"/>
              <a:gd name="connsiteX3" fmla="*/ 0 w 11554692"/>
              <a:gd name="connsiteY3" fmla="*/ 6101542 h 610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4692" h="6101542">
                <a:moveTo>
                  <a:pt x="0" y="0"/>
                </a:moveTo>
                <a:lnTo>
                  <a:pt x="11554692" y="0"/>
                </a:lnTo>
                <a:lnTo>
                  <a:pt x="11554692" y="6101542"/>
                </a:lnTo>
                <a:lnTo>
                  <a:pt x="0" y="6101542"/>
                </a:lnTo>
                <a:close/>
              </a:path>
            </a:pathLst>
          </a:cu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429393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8581-8FF6-4F40-A6D1-7BC5A66D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25893-618B-4A53-87D7-3F59BD909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59B8-49DB-479D-A0A1-B9A1DDF8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3103-D0C4-4903-BC9D-59D4248E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2BD1A-E5AE-4F0E-A403-34AA6CC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7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10B77-EB85-4706-8DC2-B122C3CA5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0BBD-BC45-4B11-9686-6B3357CBE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8416-2F73-4594-B99F-8F4396BD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0C03-B30E-42BA-8FC3-BCBC9482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74486-15B2-425B-BE66-4EE1C327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4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How Well Gets Done">
  <p:cSld name="Title How Well Gets Don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PPTCoverOpt_3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5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8578127" y="5312465"/>
            <a:ext cx="2133600" cy="4401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6;p4">
            <a:extLst>
              <a:ext uri="{FF2B5EF4-FFF2-40B4-BE49-F238E27FC236}">
                <a16:creationId xmlns:a16="http://schemas.microsoft.com/office/drawing/2014/main" id="{56D9193E-D514-864F-B6F3-87D3798C8A43}"/>
              </a:ext>
            </a:extLst>
          </p:cNvPr>
          <p:cNvSpPr/>
          <p:nvPr userDrawn="1"/>
        </p:nvSpPr>
        <p:spPr>
          <a:xfrm>
            <a:off x="1118727" y="5585410"/>
            <a:ext cx="10448399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556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7;p4">
            <a:extLst>
              <a:ext uri="{FF2B5EF4-FFF2-40B4-BE49-F238E27FC236}">
                <a16:creationId xmlns:a16="http://schemas.microsoft.com/office/drawing/2014/main" id="{0C27A0D2-F77B-1840-A480-6A18BC90692C}"/>
              </a:ext>
            </a:extLst>
          </p:cNvPr>
          <p:cNvSpPr/>
          <p:nvPr userDrawn="1"/>
        </p:nvSpPr>
        <p:spPr>
          <a:xfrm>
            <a:off x="1793555" y="5718266"/>
            <a:ext cx="2075781" cy="64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E87722"/>
                </a:solidFill>
                <a:latin typeface="Arial"/>
                <a:ea typeface="Arial"/>
                <a:cs typeface="Arial"/>
                <a:sym typeface="Arial"/>
              </a:rPr>
              <a:t>Team Name &amp; Campus</a:t>
            </a:r>
            <a:endParaRPr sz="1800" b="0" i="0" u="none" strike="noStrike" cap="none" dirty="0">
              <a:solidFill>
                <a:srgbClr val="E87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4;p4">
            <a:extLst>
              <a:ext uri="{FF2B5EF4-FFF2-40B4-BE49-F238E27FC236}">
                <a16:creationId xmlns:a16="http://schemas.microsoft.com/office/drawing/2014/main" id="{8B6C6C4C-AFA1-0947-B091-DAECFFC99D41}"/>
              </a:ext>
            </a:extLst>
          </p:cNvPr>
          <p:cNvSpPr/>
          <p:nvPr userDrawn="1"/>
        </p:nvSpPr>
        <p:spPr>
          <a:xfrm>
            <a:off x="808319" y="5580862"/>
            <a:ext cx="980516" cy="918948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7;p4">
            <a:extLst>
              <a:ext uri="{FF2B5EF4-FFF2-40B4-BE49-F238E27FC236}">
                <a16:creationId xmlns:a16="http://schemas.microsoft.com/office/drawing/2014/main" id="{97A85AD2-AB3F-A544-87C1-AE2848582D24}"/>
              </a:ext>
            </a:extLst>
          </p:cNvPr>
          <p:cNvSpPr/>
          <p:nvPr userDrawn="1"/>
        </p:nvSpPr>
        <p:spPr>
          <a:xfrm>
            <a:off x="900919" y="5811924"/>
            <a:ext cx="766525" cy="456825"/>
          </a:xfrm>
          <a:custGeom>
            <a:avLst/>
            <a:gdLst/>
            <a:ahLst/>
            <a:cxnLst/>
            <a:rect l="l" t="t" r="r" b="b"/>
            <a:pathLst>
              <a:path w="1167" h="949" extrusionOk="0">
                <a:moveTo>
                  <a:pt x="373" y="760"/>
                </a:moveTo>
                <a:cubicBezTo>
                  <a:pt x="538" y="929"/>
                  <a:pt x="538" y="929"/>
                  <a:pt x="538" y="929"/>
                </a:cubicBezTo>
                <a:cubicBezTo>
                  <a:pt x="553" y="942"/>
                  <a:pt x="571" y="949"/>
                  <a:pt x="589" y="949"/>
                </a:cubicBezTo>
                <a:cubicBezTo>
                  <a:pt x="609" y="949"/>
                  <a:pt x="628" y="942"/>
                  <a:pt x="643" y="925"/>
                </a:cubicBezTo>
                <a:cubicBezTo>
                  <a:pt x="657" y="911"/>
                  <a:pt x="664" y="893"/>
                  <a:pt x="664" y="873"/>
                </a:cubicBezTo>
                <a:cubicBezTo>
                  <a:pt x="664" y="871"/>
                  <a:pt x="664" y="870"/>
                  <a:pt x="664" y="868"/>
                </a:cubicBezTo>
                <a:cubicBezTo>
                  <a:pt x="666" y="868"/>
                  <a:pt x="666" y="868"/>
                  <a:pt x="668" y="868"/>
                </a:cubicBezTo>
                <a:cubicBezTo>
                  <a:pt x="688" y="868"/>
                  <a:pt x="708" y="861"/>
                  <a:pt x="722" y="844"/>
                </a:cubicBezTo>
                <a:cubicBezTo>
                  <a:pt x="738" y="828"/>
                  <a:pt x="744" y="808"/>
                  <a:pt x="742" y="787"/>
                </a:cubicBezTo>
                <a:cubicBezTo>
                  <a:pt x="744" y="787"/>
                  <a:pt x="744" y="787"/>
                  <a:pt x="745" y="787"/>
                </a:cubicBezTo>
                <a:cubicBezTo>
                  <a:pt x="765" y="787"/>
                  <a:pt x="785" y="780"/>
                  <a:pt x="799" y="763"/>
                </a:cubicBezTo>
                <a:cubicBezTo>
                  <a:pt x="814" y="749"/>
                  <a:pt x="821" y="727"/>
                  <a:pt x="819" y="709"/>
                </a:cubicBezTo>
                <a:cubicBezTo>
                  <a:pt x="821" y="709"/>
                  <a:pt x="823" y="709"/>
                  <a:pt x="825" y="709"/>
                </a:cubicBezTo>
                <a:cubicBezTo>
                  <a:pt x="844" y="709"/>
                  <a:pt x="864" y="702"/>
                  <a:pt x="879" y="686"/>
                </a:cubicBezTo>
                <a:cubicBezTo>
                  <a:pt x="898" y="664"/>
                  <a:pt x="904" y="636"/>
                  <a:pt x="895" y="610"/>
                </a:cubicBezTo>
                <a:cubicBezTo>
                  <a:pt x="1145" y="355"/>
                  <a:pt x="1145" y="355"/>
                  <a:pt x="1145" y="355"/>
                </a:cubicBezTo>
                <a:cubicBezTo>
                  <a:pt x="1156" y="340"/>
                  <a:pt x="1167" y="308"/>
                  <a:pt x="1136" y="277"/>
                </a:cubicBezTo>
                <a:cubicBezTo>
                  <a:pt x="1107" y="250"/>
                  <a:pt x="879" y="24"/>
                  <a:pt x="877" y="22"/>
                </a:cubicBezTo>
                <a:cubicBezTo>
                  <a:pt x="862" y="11"/>
                  <a:pt x="825" y="0"/>
                  <a:pt x="794" y="31"/>
                </a:cubicBezTo>
                <a:cubicBezTo>
                  <a:pt x="765" y="60"/>
                  <a:pt x="729" y="97"/>
                  <a:pt x="729" y="97"/>
                </a:cubicBezTo>
                <a:cubicBezTo>
                  <a:pt x="727" y="99"/>
                  <a:pt x="720" y="105"/>
                  <a:pt x="715" y="115"/>
                </a:cubicBezTo>
                <a:cubicBezTo>
                  <a:pt x="438" y="72"/>
                  <a:pt x="438" y="72"/>
                  <a:pt x="438" y="72"/>
                </a:cubicBezTo>
                <a:cubicBezTo>
                  <a:pt x="312" y="61"/>
                  <a:pt x="283" y="126"/>
                  <a:pt x="283" y="128"/>
                </a:cubicBezTo>
                <a:cubicBezTo>
                  <a:pt x="184" y="322"/>
                  <a:pt x="184" y="322"/>
                  <a:pt x="184" y="322"/>
                </a:cubicBezTo>
                <a:cubicBezTo>
                  <a:pt x="168" y="358"/>
                  <a:pt x="187" y="403"/>
                  <a:pt x="232" y="425"/>
                </a:cubicBezTo>
                <a:cubicBezTo>
                  <a:pt x="252" y="434"/>
                  <a:pt x="274" y="438"/>
                  <a:pt x="294" y="432"/>
                </a:cubicBezTo>
                <a:cubicBezTo>
                  <a:pt x="315" y="427"/>
                  <a:pt x="331" y="414"/>
                  <a:pt x="340" y="398"/>
                </a:cubicBezTo>
                <a:cubicBezTo>
                  <a:pt x="402" y="283"/>
                  <a:pt x="402" y="283"/>
                  <a:pt x="402" y="283"/>
                </a:cubicBezTo>
                <a:cubicBezTo>
                  <a:pt x="423" y="281"/>
                  <a:pt x="479" y="276"/>
                  <a:pt x="524" y="285"/>
                </a:cubicBezTo>
                <a:cubicBezTo>
                  <a:pt x="853" y="610"/>
                  <a:pt x="853" y="610"/>
                  <a:pt x="853" y="610"/>
                </a:cubicBezTo>
                <a:cubicBezTo>
                  <a:pt x="868" y="625"/>
                  <a:pt x="868" y="646"/>
                  <a:pt x="852" y="663"/>
                </a:cubicBezTo>
                <a:cubicBezTo>
                  <a:pt x="837" y="677"/>
                  <a:pt x="814" y="677"/>
                  <a:pt x="801" y="664"/>
                </a:cubicBezTo>
                <a:cubicBezTo>
                  <a:pt x="641" y="504"/>
                  <a:pt x="641" y="504"/>
                  <a:pt x="641" y="504"/>
                </a:cubicBezTo>
                <a:cubicBezTo>
                  <a:pt x="641" y="504"/>
                  <a:pt x="641" y="504"/>
                  <a:pt x="641" y="504"/>
                </a:cubicBezTo>
                <a:cubicBezTo>
                  <a:pt x="639" y="502"/>
                  <a:pt x="639" y="502"/>
                  <a:pt x="639" y="502"/>
                </a:cubicBezTo>
                <a:cubicBezTo>
                  <a:pt x="632" y="495"/>
                  <a:pt x="621" y="495"/>
                  <a:pt x="614" y="502"/>
                </a:cubicBezTo>
                <a:cubicBezTo>
                  <a:pt x="607" y="510"/>
                  <a:pt x="607" y="520"/>
                  <a:pt x="614" y="528"/>
                </a:cubicBezTo>
                <a:cubicBezTo>
                  <a:pt x="774" y="688"/>
                  <a:pt x="774" y="688"/>
                  <a:pt x="774" y="688"/>
                </a:cubicBezTo>
                <a:cubicBezTo>
                  <a:pt x="789" y="702"/>
                  <a:pt x="789" y="724"/>
                  <a:pt x="772" y="740"/>
                </a:cubicBezTo>
                <a:cubicBezTo>
                  <a:pt x="758" y="754"/>
                  <a:pt x="735" y="754"/>
                  <a:pt x="722" y="742"/>
                </a:cubicBezTo>
                <a:cubicBezTo>
                  <a:pt x="562" y="582"/>
                  <a:pt x="562" y="582"/>
                  <a:pt x="562" y="582"/>
                </a:cubicBezTo>
                <a:cubicBezTo>
                  <a:pt x="555" y="574"/>
                  <a:pt x="544" y="574"/>
                  <a:pt x="537" y="582"/>
                </a:cubicBezTo>
                <a:cubicBezTo>
                  <a:pt x="529" y="589"/>
                  <a:pt x="529" y="600"/>
                  <a:pt x="537" y="607"/>
                </a:cubicBezTo>
                <a:cubicBezTo>
                  <a:pt x="537" y="607"/>
                  <a:pt x="537" y="607"/>
                  <a:pt x="537" y="607"/>
                </a:cubicBezTo>
                <a:cubicBezTo>
                  <a:pt x="537" y="607"/>
                  <a:pt x="537" y="607"/>
                  <a:pt x="537" y="607"/>
                </a:cubicBezTo>
                <a:cubicBezTo>
                  <a:pt x="697" y="767"/>
                  <a:pt x="697" y="767"/>
                  <a:pt x="697" y="767"/>
                </a:cubicBezTo>
                <a:cubicBezTo>
                  <a:pt x="711" y="781"/>
                  <a:pt x="711" y="803"/>
                  <a:pt x="695" y="819"/>
                </a:cubicBezTo>
                <a:cubicBezTo>
                  <a:pt x="681" y="834"/>
                  <a:pt x="657" y="834"/>
                  <a:pt x="645" y="821"/>
                </a:cubicBezTo>
                <a:cubicBezTo>
                  <a:pt x="484" y="661"/>
                  <a:pt x="484" y="661"/>
                  <a:pt x="484" y="661"/>
                </a:cubicBezTo>
                <a:cubicBezTo>
                  <a:pt x="477" y="654"/>
                  <a:pt x="466" y="654"/>
                  <a:pt x="459" y="661"/>
                </a:cubicBezTo>
                <a:cubicBezTo>
                  <a:pt x="452" y="668"/>
                  <a:pt x="452" y="679"/>
                  <a:pt x="459" y="686"/>
                </a:cubicBezTo>
                <a:cubicBezTo>
                  <a:pt x="459" y="686"/>
                  <a:pt x="459" y="686"/>
                  <a:pt x="459" y="686"/>
                </a:cubicBezTo>
                <a:cubicBezTo>
                  <a:pt x="459" y="686"/>
                  <a:pt x="459" y="686"/>
                  <a:pt x="459" y="686"/>
                </a:cubicBezTo>
                <a:cubicBezTo>
                  <a:pt x="619" y="846"/>
                  <a:pt x="619" y="846"/>
                  <a:pt x="619" y="846"/>
                </a:cubicBezTo>
                <a:cubicBezTo>
                  <a:pt x="627" y="853"/>
                  <a:pt x="630" y="862"/>
                  <a:pt x="630" y="871"/>
                </a:cubicBezTo>
                <a:cubicBezTo>
                  <a:pt x="630" y="880"/>
                  <a:pt x="627" y="891"/>
                  <a:pt x="619" y="898"/>
                </a:cubicBezTo>
                <a:cubicBezTo>
                  <a:pt x="605" y="913"/>
                  <a:pt x="582" y="913"/>
                  <a:pt x="569" y="900"/>
                </a:cubicBezTo>
                <a:cubicBezTo>
                  <a:pt x="402" y="731"/>
                  <a:pt x="402" y="731"/>
                  <a:pt x="402" y="731"/>
                </a:cubicBezTo>
                <a:lnTo>
                  <a:pt x="373" y="760"/>
                </a:lnTo>
                <a:close/>
                <a:moveTo>
                  <a:pt x="155" y="486"/>
                </a:moveTo>
                <a:cubicBezTo>
                  <a:pt x="33" y="362"/>
                  <a:pt x="33" y="362"/>
                  <a:pt x="33" y="362"/>
                </a:cubicBezTo>
                <a:cubicBezTo>
                  <a:pt x="25" y="355"/>
                  <a:pt x="15" y="355"/>
                  <a:pt x="7" y="362"/>
                </a:cubicBezTo>
                <a:cubicBezTo>
                  <a:pt x="0" y="369"/>
                  <a:pt x="0" y="380"/>
                  <a:pt x="7" y="387"/>
                </a:cubicBezTo>
                <a:cubicBezTo>
                  <a:pt x="132" y="513"/>
                  <a:pt x="132" y="513"/>
                  <a:pt x="132" y="513"/>
                </a:cubicBezTo>
                <a:lnTo>
                  <a:pt x="155" y="486"/>
                </a:lnTo>
                <a:close/>
                <a:moveTo>
                  <a:pt x="871" y="582"/>
                </a:moveTo>
                <a:cubicBezTo>
                  <a:pt x="544" y="256"/>
                  <a:pt x="544" y="256"/>
                  <a:pt x="544" y="256"/>
                </a:cubicBezTo>
                <a:cubicBezTo>
                  <a:pt x="542" y="254"/>
                  <a:pt x="538" y="252"/>
                  <a:pt x="535" y="250"/>
                </a:cubicBezTo>
                <a:cubicBezTo>
                  <a:pt x="470" y="236"/>
                  <a:pt x="389" y="247"/>
                  <a:pt x="385" y="247"/>
                </a:cubicBezTo>
                <a:cubicBezTo>
                  <a:pt x="380" y="247"/>
                  <a:pt x="375" y="250"/>
                  <a:pt x="373" y="256"/>
                </a:cubicBezTo>
                <a:cubicBezTo>
                  <a:pt x="308" y="380"/>
                  <a:pt x="308" y="380"/>
                  <a:pt x="308" y="380"/>
                </a:cubicBezTo>
                <a:cubicBezTo>
                  <a:pt x="304" y="387"/>
                  <a:pt x="297" y="394"/>
                  <a:pt x="286" y="396"/>
                </a:cubicBezTo>
                <a:cubicBezTo>
                  <a:pt x="276" y="400"/>
                  <a:pt x="261" y="398"/>
                  <a:pt x="247" y="391"/>
                </a:cubicBezTo>
                <a:cubicBezTo>
                  <a:pt x="223" y="380"/>
                  <a:pt x="209" y="355"/>
                  <a:pt x="218" y="339"/>
                </a:cubicBezTo>
                <a:cubicBezTo>
                  <a:pt x="319" y="144"/>
                  <a:pt x="319" y="144"/>
                  <a:pt x="319" y="144"/>
                </a:cubicBezTo>
                <a:cubicBezTo>
                  <a:pt x="319" y="142"/>
                  <a:pt x="340" y="101"/>
                  <a:pt x="438" y="110"/>
                </a:cubicBezTo>
                <a:cubicBezTo>
                  <a:pt x="717" y="155"/>
                  <a:pt x="717" y="155"/>
                  <a:pt x="717" y="155"/>
                </a:cubicBezTo>
                <a:cubicBezTo>
                  <a:pt x="720" y="168"/>
                  <a:pt x="727" y="178"/>
                  <a:pt x="740" y="191"/>
                </a:cubicBezTo>
                <a:cubicBezTo>
                  <a:pt x="776" y="227"/>
                  <a:pt x="956" y="405"/>
                  <a:pt x="1003" y="452"/>
                </a:cubicBezTo>
                <a:lnTo>
                  <a:pt x="871" y="582"/>
                </a:lnTo>
                <a:close/>
                <a:moveTo>
                  <a:pt x="1116" y="331"/>
                </a:moveTo>
                <a:cubicBezTo>
                  <a:pt x="1026" y="423"/>
                  <a:pt x="1026" y="423"/>
                  <a:pt x="1026" y="423"/>
                </a:cubicBezTo>
                <a:cubicBezTo>
                  <a:pt x="979" y="376"/>
                  <a:pt x="799" y="198"/>
                  <a:pt x="763" y="162"/>
                </a:cubicBezTo>
                <a:cubicBezTo>
                  <a:pt x="753" y="151"/>
                  <a:pt x="747" y="142"/>
                  <a:pt x="747" y="135"/>
                </a:cubicBezTo>
                <a:cubicBezTo>
                  <a:pt x="747" y="130"/>
                  <a:pt x="751" y="126"/>
                  <a:pt x="754" y="124"/>
                </a:cubicBezTo>
                <a:cubicBezTo>
                  <a:pt x="754" y="124"/>
                  <a:pt x="792" y="85"/>
                  <a:pt x="821" y="56"/>
                </a:cubicBezTo>
                <a:cubicBezTo>
                  <a:pt x="826" y="49"/>
                  <a:pt x="835" y="47"/>
                  <a:pt x="841" y="47"/>
                </a:cubicBezTo>
                <a:cubicBezTo>
                  <a:pt x="848" y="47"/>
                  <a:pt x="853" y="51"/>
                  <a:pt x="853" y="51"/>
                </a:cubicBezTo>
                <a:cubicBezTo>
                  <a:pt x="853" y="51"/>
                  <a:pt x="1080" y="277"/>
                  <a:pt x="1109" y="304"/>
                </a:cubicBezTo>
                <a:cubicBezTo>
                  <a:pt x="1123" y="317"/>
                  <a:pt x="1116" y="330"/>
                  <a:pt x="1116" y="3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565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4423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C232-6854-48B7-A60A-DCD23BD0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7D7A0-ED5F-4CC2-9350-B78E2017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A4879-67FD-49E6-8A92-CAB95A9E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CAFED-F684-411B-BEFE-EEC66756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D964-EC3E-48ED-9C2E-00C18409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62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501C-400D-449E-AEDA-45E6E994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58CB-9CD0-4215-B072-EE71AFF7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1990-118A-44CE-90CB-D3D4401A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14228-8115-4F78-9383-5DF61DD9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E2AA6-A135-4BC5-AA61-5D4CF5A4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5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A814-D9C6-4DB3-9283-C6C28529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CFCF0-3FFB-49C4-8AB1-C5B452C77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BFF9F-C7C1-4702-80B6-C75FE9F09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E55F1-177E-49AE-A630-9C4EE4EE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F30E0-F7F4-49A5-9046-0737743B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5A167-5FD9-454C-B477-14191A5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8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3B5E-5558-4803-AD19-2BEE841F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4F90-6B5A-4BEC-88E9-4BA4263E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06552-A0C6-4E71-8553-9E271AC4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E5BB7-D49C-41E3-BA72-2F585F23A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3B795-6DAE-4524-B506-5068AB808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95F40-5391-44FC-910A-5A2308E2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A53E1-14D0-4FDD-A5AB-2E4FAE7C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EE3EA-A723-486E-8634-8ADF987C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4AC3-2635-4861-98A5-E16150E6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87E6C-5516-41F6-A72F-1DB7C58C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F4CC-D836-44EE-A2AA-7C3DD494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483C-94B0-4E2B-955E-A4D5A36F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96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A3967-0A07-47A8-A55D-3F8ED546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64366-5FF4-419C-9986-28BAD5EF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C1B4E-C830-4952-8B07-6F8F08E5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50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122A-66A2-4083-BAE1-9429AD20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A4A5-6A3C-48BA-B3A3-A5DF116E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A9699-83D3-4256-9EFF-4CB76BD79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06DF2-04EC-4091-89A6-30E727E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9E573-DD0B-4397-9E7A-AA28FAA3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3E63D-2206-4CCA-A5F7-0DC1CAE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43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9A2A-808C-45CB-B877-20489982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F3FD5-341C-407D-8855-AD12D62A5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68C3-B37C-42EC-ADD5-94ABEDDFD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ABFC4-DCA9-4700-B7C0-CF12914D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B229D-0372-4CAD-8FE2-237C1D9A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E25B1-2BA9-473F-8E7D-16796F02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2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74302-0C81-48C8-8ED0-DF099BF4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FBE29-BFEB-4132-BB4A-2D926DAE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9FDEC-0D10-47C0-9AEA-2F79815D1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E1B8E-5657-418A-BE74-F7B922CBB0AC}" type="datetimeFigureOut">
              <a:rPr lang="en-IN" smtClean="0"/>
              <a:t>17-11-2019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B577-BD09-4A37-B1D3-B6E557614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56C91-7F95-42A4-9708-D29798A11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36B40-6EAB-44EF-AC4F-062DCDDA5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83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B1BBB-5AC0-4F39-A29D-E04A4269D877}"/>
              </a:ext>
            </a:extLst>
          </p:cNvPr>
          <p:cNvSpPr txBox="1"/>
          <p:nvPr/>
        </p:nvSpPr>
        <p:spPr>
          <a:xfrm>
            <a:off x="1874520" y="5593080"/>
            <a:ext cx="9707880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Team Alpha – Prakhar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Mithal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, Abhinav Gupta</a:t>
            </a:r>
          </a:p>
          <a:p>
            <a:pPr algn="ctr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IIT (BHU) Varanasi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99F390-053F-400E-A4A4-264B1E631B81}"/>
              </a:ext>
            </a:extLst>
          </p:cNvPr>
          <p:cNvSpPr txBox="1"/>
          <p:nvPr/>
        </p:nvSpPr>
        <p:spPr>
          <a:xfrm>
            <a:off x="5074920" y="137160"/>
            <a:ext cx="262128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414E5-AB0F-4ACD-A12A-C825FD954FEC}"/>
              </a:ext>
            </a:extLst>
          </p:cNvPr>
          <p:cNvSpPr txBox="1"/>
          <p:nvPr/>
        </p:nvSpPr>
        <p:spPr>
          <a:xfrm>
            <a:off x="396240" y="868680"/>
            <a:ext cx="1161288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Imputation : SK Learn iterative Imputer, Bayesian Ridge estimator : Ascending imputation </a:t>
            </a:r>
          </a:p>
          <a:p>
            <a:pPr marL="342900" indent="-342900">
              <a:buAutoNum type="arabicParenR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Reduced Feature set after OLS(Ordinary Least Squares) : 'Age’, 'BUN', 'Creatinine',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DiasABP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'FiO2', 'GCS', 'Glucose', 'HCO3’, 'HCT', 'HR',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ICUType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'K', 'MAP', 'Mg’, 'Na', 'PaCO2', 'PaO2',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Platelets','Gender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’,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SysABP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'Temp', 'Urine', 'WBC', 'Weight', 'pH’.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B8EA0-3D26-4895-B43C-3CEC841B6AF5}"/>
              </a:ext>
            </a:extLst>
          </p:cNvPr>
          <p:cNvSpPr txBox="1"/>
          <p:nvPr/>
        </p:nvSpPr>
        <p:spPr>
          <a:xfrm>
            <a:off x="396240" y="2092642"/>
            <a:ext cx="47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A5576-0EF6-45F4-807D-E61C1816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79" y="2202548"/>
            <a:ext cx="5147889" cy="3222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5CFC2C-237B-496F-BCFF-3C83610A5A6D}"/>
              </a:ext>
            </a:extLst>
          </p:cNvPr>
          <p:cNvSpPr txBox="1"/>
          <p:nvPr/>
        </p:nvSpPr>
        <p:spPr>
          <a:xfrm>
            <a:off x="491490" y="5804654"/>
            <a:ext cx="1120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4) XG Boost parameters :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colsample_bytree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': 1, 'gamma': 0,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learning_rate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': 0.06,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': 5, 'subsample': 0.9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524-94AB-4167-8F2B-65D569869DC9}"/>
              </a:ext>
            </a:extLst>
          </p:cNvPr>
          <p:cNvSpPr txBox="1"/>
          <p:nvPr/>
        </p:nvSpPr>
        <p:spPr>
          <a:xfrm>
            <a:off x="3436620" y="3290202"/>
            <a:ext cx="364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OLS Results :</a:t>
            </a:r>
          </a:p>
        </p:txBody>
      </p:sp>
    </p:spTree>
    <p:extLst>
      <p:ext uri="{BB962C8B-B14F-4D97-AF65-F5344CB8AC3E}">
        <p14:creationId xmlns:p14="http://schemas.microsoft.com/office/powerpoint/2010/main" val="312059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2DCB9F-ACC6-4C05-B95E-453C13419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/>
          <a:stretch/>
        </p:blipFill>
        <p:spPr>
          <a:xfrm>
            <a:off x="342129" y="1726912"/>
            <a:ext cx="5753871" cy="340417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CE6C3E-3C5B-4710-B75A-4CF56FE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2"/>
          <a:stretch/>
        </p:blipFill>
        <p:spPr>
          <a:xfrm>
            <a:off x="6607878" y="1789286"/>
            <a:ext cx="5584122" cy="3279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E8505-82DD-4087-9C08-FB97C05DF84C}"/>
              </a:ext>
            </a:extLst>
          </p:cNvPr>
          <p:cNvSpPr txBox="1"/>
          <p:nvPr/>
        </p:nvSpPr>
        <p:spPr>
          <a:xfrm>
            <a:off x="3093720" y="521732"/>
            <a:ext cx="630936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PRECISION RECALL CURVES </a:t>
            </a:r>
          </a:p>
        </p:txBody>
      </p:sp>
    </p:spTree>
    <p:extLst>
      <p:ext uri="{BB962C8B-B14F-4D97-AF65-F5344CB8AC3E}">
        <p14:creationId xmlns:p14="http://schemas.microsoft.com/office/powerpoint/2010/main" val="192579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E8505-82DD-4087-9C08-FB97C05DF84C}"/>
              </a:ext>
            </a:extLst>
          </p:cNvPr>
          <p:cNvSpPr txBox="1"/>
          <p:nvPr/>
        </p:nvSpPr>
        <p:spPr>
          <a:xfrm>
            <a:off x="3093720" y="521732"/>
            <a:ext cx="630936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ROC &amp; AUC Scores for various Models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2B4AEB-F076-460D-B360-30655F367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75" y="1865471"/>
            <a:ext cx="6198249" cy="45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263C36-E5A5-4C2B-84D3-BEC99642B3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079959" y="0"/>
            <a:chExt cx="1003548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E30189-2A53-4F1E-87A7-2BEBC7CC4114}"/>
                </a:ext>
              </a:extLst>
            </p:cNvPr>
            <p:cNvGrpSpPr/>
            <p:nvPr/>
          </p:nvGrpSpPr>
          <p:grpSpPr>
            <a:xfrm>
              <a:off x="-8079959" y="0"/>
              <a:ext cx="10035480" cy="6858000"/>
              <a:chOff x="-8079959" y="0"/>
              <a:chExt cx="10035480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DBA6BE0-82A7-4ACF-81BE-6E5F4FF67372}"/>
                  </a:ext>
                </a:extLst>
              </p:cNvPr>
              <p:cNvSpPr/>
              <p:nvPr/>
            </p:nvSpPr>
            <p:spPr>
              <a:xfrm>
                <a:off x="-8079959" y="0"/>
                <a:ext cx="10035480" cy="685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2E6B83-B1CF-4D58-98C9-0751E1727DAB}"/>
                  </a:ext>
                </a:extLst>
              </p:cNvPr>
              <p:cNvSpPr txBox="1"/>
              <p:nvPr/>
            </p:nvSpPr>
            <p:spPr>
              <a:xfrm>
                <a:off x="-6781800" y="944880"/>
                <a:ext cx="7676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B9C344-42EC-4F41-9B88-F58A056F6117}"/>
                </a:ext>
              </a:extLst>
            </p:cNvPr>
            <p:cNvSpPr txBox="1"/>
            <p:nvPr/>
          </p:nvSpPr>
          <p:spPr>
            <a:xfrm>
              <a:off x="-5337143" y="453780"/>
              <a:ext cx="5118059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REDUCING THE FALSE POSTIVE RATE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E5127F-F97D-41B9-97A3-37285E2CB9B1}"/>
                </a:ext>
              </a:extLst>
            </p:cNvPr>
            <p:cNvGrpSpPr/>
            <p:nvPr/>
          </p:nvGrpSpPr>
          <p:grpSpPr>
            <a:xfrm>
              <a:off x="-6607742" y="1624589"/>
              <a:ext cx="2527256" cy="663759"/>
              <a:chOff x="1113578" y="750434"/>
              <a:chExt cx="2527256" cy="663759"/>
            </a:xfrm>
            <a:solidFill>
              <a:schemeClr val="tx1"/>
            </a:solidFill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9B42247-865D-469F-ACCC-5177DC9F4ABA}"/>
                  </a:ext>
                </a:extLst>
              </p:cNvPr>
              <p:cNvSpPr/>
              <p:nvPr/>
            </p:nvSpPr>
            <p:spPr>
              <a:xfrm>
                <a:off x="1113578" y="750434"/>
                <a:ext cx="2527256" cy="663759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angle: Rounded Corners 4">
                <a:extLst>
                  <a:ext uri="{FF2B5EF4-FFF2-40B4-BE49-F238E27FC236}">
                    <a16:creationId xmlns:a16="http://schemas.microsoft.com/office/drawing/2014/main" id="{AC3942BB-1665-40B8-A3C8-40DDA2704CF5}"/>
                  </a:ext>
                </a:extLst>
              </p:cNvPr>
              <p:cNvSpPr txBox="1"/>
              <p:nvPr/>
            </p:nvSpPr>
            <p:spPr>
              <a:xfrm>
                <a:off x="1310455" y="799002"/>
                <a:ext cx="2225190" cy="598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b="1" kern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Initial FPR (Raw Data)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3834CF-83E4-4A5B-9A8F-DD25BD745E57}"/>
                </a:ext>
              </a:extLst>
            </p:cNvPr>
            <p:cNvGrpSpPr/>
            <p:nvPr/>
          </p:nvGrpSpPr>
          <p:grpSpPr>
            <a:xfrm>
              <a:off x="-3548792" y="1609753"/>
              <a:ext cx="1814293" cy="663759"/>
              <a:chOff x="4172528" y="750838"/>
              <a:chExt cx="1814293" cy="663759"/>
            </a:xfrm>
            <a:solidFill>
              <a:schemeClr val="tx1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A30112C-6FCD-41A0-A577-6437F1E80A88}"/>
                  </a:ext>
                </a:extLst>
              </p:cNvPr>
              <p:cNvSpPr/>
              <p:nvPr/>
            </p:nvSpPr>
            <p:spPr>
              <a:xfrm>
                <a:off x="4172528" y="750838"/>
                <a:ext cx="1814293" cy="663759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5120680"/>
                  <a:satOff val="-48292"/>
                  <a:lumOff val="-2843"/>
                  <a:alphaOff val="0"/>
                </a:schemeClr>
              </a:fillRef>
              <a:effectRef idx="2">
                <a:schemeClr val="accent2">
                  <a:hueOff val="5120680"/>
                  <a:satOff val="-48292"/>
                  <a:lumOff val="-284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ectangle: Rounded Corners 6">
                <a:extLst>
                  <a:ext uri="{FF2B5EF4-FFF2-40B4-BE49-F238E27FC236}">
                    <a16:creationId xmlns:a16="http://schemas.microsoft.com/office/drawing/2014/main" id="{FE1722EF-9D1F-4841-8F9B-825F4806C445}"/>
                  </a:ext>
                </a:extLst>
              </p:cNvPr>
              <p:cNvSpPr txBox="1"/>
              <p:nvPr/>
            </p:nvSpPr>
            <p:spPr>
              <a:xfrm>
                <a:off x="4206747" y="783205"/>
                <a:ext cx="1604927" cy="598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b="1" kern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Impute Using Bayesian Ridge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28C544-8689-45CD-B235-F70495E133B2}"/>
                </a:ext>
              </a:extLst>
            </p:cNvPr>
            <p:cNvGrpSpPr/>
            <p:nvPr/>
          </p:nvGrpSpPr>
          <p:grpSpPr>
            <a:xfrm>
              <a:off x="-1223617" y="1687359"/>
              <a:ext cx="2426117" cy="612952"/>
              <a:chOff x="6497703" y="813204"/>
              <a:chExt cx="2426117" cy="612952"/>
            </a:xfrm>
            <a:solidFill>
              <a:schemeClr val="tx1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7A8B1E3-9515-4F7F-A665-6AF4241FDFFF}"/>
                  </a:ext>
                </a:extLst>
              </p:cNvPr>
              <p:cNvSpPr/>
              <p:nvPr/>
            </p:nvSpPr>
            <p:spPr>
              <a:xfrm>
                <a:off x="6497703" y="813204"/>
                <a:ext cx="2426117" cy="612952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10241361"/>
                  <a:satOff val="-96585"/>
                  <a:lumOff val="-5686"/>
                  <a:alphaOff val="0"/>
                </a:schemeClr>
              </a:fillRef>
              <a:effectRef idx="2">
                <a:schemeClr val="accent2">
                  <a:hueOff val="10241361"/>
                  <a:satOff val="-96585"/>
                  <a:lumOff val="-568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angle: Rounded Corners 8">
                <a:extLst>
                  <a:ext uri="{FF2B5EF4-FFF2-40B4-BE49-F238E27FC236}">
                    <a16:creationId xmlns:a16="http://schemas.microsoft.com/office/drawing/2014/main" id="{F1A29740-8C22-4569-A3B2-732752E8D30F}"/>
                  </a:ext>
                </a:extLst>
              </p:cNvPr>
              <p:cNvSpPr txBox="1"/>
              <p:nvPr/>
            </p:nvSpPr>
            <p:spPr>
              <a:xfrm>
                <a:off x="6577643" y="873548"/>
                <a:ext cx="2318624" cy="52440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b="1" kern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</a:t>
                </a:r>
                <a:r>
                  <a:rPr lang="en-IN" sz="1400" b="1" kern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XGBoost</a:t>
                </a:r>
                <a:r>
                  <a:rPr lang="en-IN" sz="1400" b="1" kern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1400" b="1" kern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Ensembling</a:t>
                </a:r>
                <a:r>
                  <a:rPr lang="en-IN" sz="1400" b="1" kern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Correlated Features Removed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80C55-AEAC-48B5-9346-71331F473578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 flipV="1">
              <a:off x="-4080486" y="1941598"/>
              <a:ext cx="565913" cy="148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84B439-4CD8-449C-8FA7-7532AD3A48C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-1730529" y="1993835"/>
              <a:ext cx="506912" cy="844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Screenshot 2019-11-06 at 4.04.39 AM.png">
              <a:extLst>
                <a:ext uri="{FF2B5EF4-FFF2-40B4-BE49-F238E27FC236}">
                  <a16:creationId xmlns:a16="http://schemas.microsoft.com/office/drawing/2014/main" id="{10166465-6F07-4662-82A2-76B534E6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05579" y="2916965"/>
              <a:ext cx="2527255" cy="2036052"/>
            </a:xfrm>
            <a:prstGeom prst="rect">
              <a:avLst/>
            </a:prstGeom>
          </p:spPr>
        </p:pic>
        <p:pic>
          <p:nvPicPr>
            <p:cNvPr id="11" name="Picture 10" descr="Screenshot 2019-11-06 at 4.05.23 AM.png">
              <a:extLst>
                <a:ext uri="{FF2B5EF4-FFF2-40B4-BE49-F238E27FC236}">
                  <a16:creationId xmlns:a16="http://schemas.microsoft.com/office/drawing/2014/main" id="{1630FE67-6BB1-4448-A224-2B83EDA5A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03838" y="2944273"/>
              <a:ext cx="2548035" cy="2064658"/>
            </a:xfrm>
            <a:prstGeom prst="rect">
              <a:avLst/>
            </a:prstGeom>
          </p:spPr>
        </p:pic>
        <p:pic>
          <p:nvPicPr>
            <p:cNvPr id="12" name="Picture 11" descr="Screenshot 2019-11-06 at 4.05.46 AM.png">
              <a:extLst>
                <a:ext uri="{FF2B5EF4-FFF2-40B4-BE49-F238E27FC236}">
                  <a16:creationId xmlns:a16="http://schemas.microsoft.com/office/drawing/2014/main" id="{37F03826-645C-49FE-B6AB-99B6577A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995347" y="2933448"/>
              <a:ext cx="2595954" cy="20580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09EA5-B869-4EE9-B0CE-397AD3722A96}"/>
                </a:ext>
              </a:extLst>
            </p:cNvPr>
            <p:cNvSpPr txBox="1"/>
            <p:nvPr/>
          </p:nvSpPr>
          <p:spPr>
            <a:xfrm>
              <a:off x="-6075708" y="5183370"/>
              <a:ext cx="1552313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FPR : 0.3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A9BCD7-D20E-4A21-BCC1-1D6D7CB6951D}"/>
                </a:ext>
              </a:extLst>
            </p:cNvPr>
            <p:cNvSpPr txBox="1"/>
            <p:nvPr/>
          </p:nvSpPr>
          <p:spPr>
            <a:xfrm>
              <a:off x="-3577393" y="5198451"/>
              <a:ext cx="1552313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FPR : 0.15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01023E-3476-4C63-9881-D0120A129133}"/>
                </a:ext>
              </a:extLst>
            </p:cNvPr>
            <p:cNvSpPr txBox="1"/>
            <p:nvPr/>
          </p:nvSpPr>
          <p:spPr>
            <a:xfrm>
              <a:off x="-868200" y="5183370"/>
              <a:ext cx="1552313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FPR : 0.12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1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5509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E2003-886F-4CF5-9419-4028A2622B56}"/>
              </a:ext>
            </a:extLst>
          </p:cNvPr>
          <p:cNvSpPr txBox="1"/>
          <p:nvPr/>
        </p:nvSpPr>
        <p:spPr>
          <a:xfrm>
            <a:off x="403123" y="442453"/>
            <a:ext cx="1141525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Analysis : Also a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</a:t>
            </a:r>
          </a:p>
        </p:txBody>
      </p:sp>
      <p:pic>
        <p:nvPicPr>
          <p:cNvPr id="8" name="Graphic 7" descr="Trophy">
            <a:extLst>
              <a:ext uri="{FF2B5EF4-FFF2-40B4-BE49-F238E27FC236}">
                <a16:creationId xmlns:a16="http://schemas.microsoft.com/office/drawing/2014/main" id="{2173364C-6CA5-431D-80B6-B30ABBA0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465" y="4218378"/>
            <a:ext cx="1028358" cy="1028358"/>
          </a:xfrm>
          <a:prstGeom prst="rect">
            <a:avLst/>
          </a:prstGeom>
        </p:spPr>
      </p:pic>
      <p:pic>
        <p:nvPicPr>
          <p:cNvPr id="10" name="Graphic 9" descr="Muscular arm">
            <a:extLst>
              <a:ext uri="{FF2B5EF4-FFF2-40B4-BE49-F238E27FC236}">
                <a16:creationId xmlns:a16="http://schemas.microsoft.com/office/drawing/2014/main" id="{60B67197-94C5-4B19-A67F-3EB8854BB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465" y="1173951"/>
            <a:ext cx="1028358" cy="1028358"/>
          </a:xfrm>
          <a:prstGeom prst="rect">
            <a:avLst/>
          </a:prstGeom>
        </p:spPr>
      </p:pic>
      <p:pic>
        <p:nvPicPr>
          <p:cNvPr id="12" name="Graphic 11" descr="Worried face with no fill">
            <a:extLst>
              <a:ext uri="{FF2B5EF4-FFF2-40B4-BE49-F238E27FC236}">
                <a16:creationId xmlns:a16="http://schemas.microsoft.com/office/drawing/2014/main" id="{03D7F0C3-EE81-464F-B01B-28C94106E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465" y="5674217"/>
            <a:ext cx="1028358" cy="1028358"/>
          </a:xfrm>
          <a:prstGeom prst="rect">
            <a:avLst/>
          </a:prstGeom>
        </p:spPr>
      </p:pic>
      <p:pic>
        <p:nvPicPr>
          <p:cNvPr id="16" name="Graphic 15" descr="Heartbeat">
            <a:extLst>
              <a:ext uri="{FF2B5EF4-FFF2-40B4-BE49-F238E27FC236}">
                <a16:creationId xmlns:a16="http://schemas.microsoft.com/office/drawing/2014/main" id="{9EBE2CC0-5D63-413C-A32C-7E2C498EB3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465" y="2696164"/>
            <a:ext cx="1028358" cy="1028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0EB41-B74A-466D-B278-F3BB5F4F7047}"/>
              </a:ext>
            </a:extLst>
          </p:cNvPr>
          <p:cNvSpPr txBox="1"/>
          <p:nvPr/>
        </p:nvSpPr>
        <p:spPr>
          <a:xfrm>
            <a:off x="1664823" y="1572288"/>
            <a:ext cx="277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C6282-3051-4747-A856-FFA0E7BB2A5F}"/>
              </a:ext>
            </a:extLst>
          </p:cNvPr>
          <p:cNvSpPr txBox="1"/>
          <p:nvPr/>
        </p:nvSpPr>
        <p:spPr>
          <a:xfrm>
            <a:off x="1586163" y="4552648"/>
            <a:ext cx="277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FA22F-BCB1-439B-9D05-51A2651AF167}"/>
              </a:ext>
            </a:extLst>
          </p:cNvPr>
          <p:cNvSpPr txBox="1"/>
          <p:nvPr/>
        </p:nvSpPr>
        <p:spPr>
          <a:xfrm>
            <a:off x="1615662" y="2977865"/>
            <a:ext cx="277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F83A7-0AAB-4606-8F23-4363A1BE8109}"/>
              </a:ext>
            </a:extLst>
          </p:cNvPr>
          <p:cNvSpPr txBox="1"/>
          <p:nvPr/>
        </p:nvSpPr>
        <p:spPr>
          <a:xfrm>
            <a:off x="1576332" y="5954570"/>
            <a:ext cx="277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4C2D02C-035D-4A83-A8A5-4CF175AC3694}"/>
              </a:ext>
            </a:extLst>
          </p:cNvPr>
          <p:cNvSpPr/>
          <p:nvPr/>
        </p:nvSpPr>
        <p:spPr>
          <a:xfrm>
            <a:off x="5879690" y="1093277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Action-able Insights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282D860B-42A6-45EB-9892-A97A3927FB1E}"/>
              </a:ext>
            </a:extLst>
          </p:cNvPr>
          <p:cNvSpPr/>
          <p:nvPr/>
        </p:nvSpPr>
        <p:spPr>
          <a:xfrm>
            <a:off x="9434051" y="1024453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False Positive Rates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E4980762-7C54-4624-BE03-A3BE1130CCB0}"/>
              </a:ext>
            </a:extLst>
          </p:cNvPr>
          <p:cNvSpPr/>
          <p:nvPr/>
        </p:nvSpPr>
        <p:spPr>
          <a:xfrm>
            <a:off x="9424219" y="2511469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confident </a:t>
            </a:r>
            <a:r>
              <a: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case of less data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3F9EEFB9-7637-416C-892F-6C6BD3C83507}"/>
              </a:ext>
            </a:extLst>
          </p:cNvPr>
          <p:cNvSpPr/>
          <p:nvPr/>
        </p:nvSpPr>
        <p:spPr>
          <a:xfrm>
            <a:off x="5879690" y="2557846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</a:t>
            </a:r>
            <a:r>
              <a:rPr lang="en-IN" sz="112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 </a:t>
            </a:r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human </a:t>
            </a:r>
            <a:r>
              <a:rPr lang="en-IN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98337B8-BB23-4492-B2B9-960AE53ADB4F}"/>
              </a:ext>
            </a:extLst>
          </p:cNvPr>
          <p:cNvSpPr/>
          <p:nvPr/>
        </p:nvSpPr>
        <p:spPr>
          <a:xfrm>
            <a:off x="5879690" y="4029552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Research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2FB6272-BA48-4A83-BEB8-FF78EF87591C}"/>
              </a:ext>
            </a:extLst>
          </p:cNvPr>
          <p:cNvSpPr/>
          <p:nvPr/>
        </p:nvSpPr>
        <p:spPr>
          <a:xfrm>
            <a:off x="9434051" y="4000056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Health Care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5A4E33C-2238-4760-9A24-CC1FC59A105F}"/>
              </a:ext>
            </a:extLst>
          </p:cNvPr>
          <p:cNvSpPr/>
          <p:nvPr/>
        </p:nvSpPr>
        <p:spPr>
          <a:xfrm>
            <a:off x="5869858" y="5465727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much </a:t>
            </a:r>
            <a:r>
              <a:rPr lang="en-IN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Depende-ncy</a:t>
            </a:r>
            <a:endPara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95C97FF-5E46-4F3F-8CF6-42B2DE58BB94}"/>
              </a:ext>
            </a:extLst>
          </p:cNvPr>
          <p:cNvSpPr/>
          <p:nvPr/>
        </p:nvSpPr>
        <p:spPr>
          <a:xfrm>
            <a:off x="9434051" y="5455894"/>
            <a:ext cx="1327354" cy="132735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Medical Norms</a:t>
            </a:r>
          </a:p>
        </p:txBody>
      </p:sp>
    </p:spTree>
    <p:extLst>
      <p:ext uri="{BB962C8B-B14F-4D97-AF65-F5344CB8AC3E}">
        <p14:creationId xmlns:p14="http://schemas.microsoft.com/office/powerpoint/2010/main" val="217556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2DE7F813-70A7-40F4-A5CA-B4EA138B905C}"/>
              </a:ext>
            </a:extLst>
          </p:cNvPr>
          <p:cNvGrpSpPr/>
          <p:nvPr/>
        </p:nvGrpSpPr>
        <p:grpSpPr>
          <a:xfrm>
            <a:off x="-8046495" y="23897"/>
            <a:ext cx="14299926" cy="6883975"/>
            <a:chOff x="-7483847" y="-7363339"/>
            <a:chExt cx="14299926" cy="68839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E7487A-3DB1-4F13-B4CD-F98509C10198}"/>
                </a:ext>
              </a:extLst>
            </p:cNvPr>
            <p:cNvSpPr/>
            <p:nvPr/>
          </p:nvSpPr>
          <p:spPr>
            <a:xfrm>
              <a:off x="-7483847" y="-7337364"/>
              <a:ext cx="119352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bg2">
                  <a:lumMod val="50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66" name="Picture 65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FBE0E3D4-B571-44E6-9802-63F624DA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87921" y="-7363339"/>
              <a:ext cx="12204000" cy="685800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60F418-24DE-4866-AA78-2D430EC90368}"/>
                </a:ext>
              </a:extLst>
            </p:cNvPr>
            <p:cNvSpPr/>
            <p:nvPr/>
          </p:nvSpPr>
          <p:spPr>
            <a:xfrm>
              <a:off x="-5387921" y="-7363339"/>
              <a:ext cx="1219200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CC14E9-0E2B-45CC-BA8B-A1E06B93ECBB}"/>
                </a:ext>
              </a:extLst>
            </p:cNvPr>
            <p:cNvSpPr/>
            <p:nvPr/>
          </p:nvSpPr>
          <p:spPr>
            <a:xfrm>
              <a:off x="3122877" y="-5188525"/>
              <a:ext cx="1328487" cy="2593572"/>
            </a:xfrm>
            <a:custGeom>
              <a:avLst/>
              <a:gdLst>
                <a:gd name="connsiteX0" fmla="*/ 1246909 w 1246909"/>
                <a:gd name="connsiteY0" fmla="*/ 0 h 2593572"/>
                <a:gd name="connsiteX1" fmla="*/ 1246909 w 1246909"/>
                <a:gd name="connsiteY1" fmla="*/ 2593572 h 2593572"/>
                <a:gd name="connsiteX2" fmla="*/ 0 w 1246909"/>
                <a:gd name="connsiteY2" fmla="*/ 1296786 h 2593572"/>
                <a:gd name="connsiteX3" fmla="*/ 1246909 w 1246909"/>
                <a:gd name="connsiteY3" fmla="*/ 0 h 259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09" h="2593572">
                  <a:moveTo>
                    <a:pt x="1246909" y="0"/>
                  </a:moveTo>
                  <a:lnTo>
                    <a:pt x="1246909" y="2593572"/>
                  </a:lnTo>
                  <a:cubicBezTo>
                    <a:pt x="558260" y="2593572"/>
                    <a:pt x="0" y="2012981"/>
                    <a:pt x="0" y="1296786"/>
                  </a:cubicBezTo>
                  <a:cubicBezTo>
                    <a:pt x="0" y="580591"/>
                    <a:pt x="558260" y="0"/>
                    <a:pt x="1246909" y="0"/>
                  </a:cubicBezTo>
                  <a:close/>
                </a:path>
              </a:pathLst>
            </a:custGeom>
            <a:solidFill>
              <a:srgbClr val="FB5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EB40B-FAAF-4F2C-B374-BCDCD269E7ED}"/>
                </a:ext>
              </a:extLst>
            </p:cNvPr>
            <p:cNvSpPr txBox="1"/>
            <p:nvPr/>
          </p:nvSpPr>
          <p:spPr>
            <a:xfrm rot="5400000">
              <a:off x="3339704" y="-4076404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7A1CC2-AC8A-427F-8EAD-2E53AB454854}"/>
              </a:ext>
            </a:extLst>
          </p:cNvPr>
          <p:cNvGrpSpPr/>
          <p:nvPr/>
        </p:nvGrpSpPr>
        <p:grpSpPr>
          <a:xfrm>
            <a:off x="-8642255" y="5221"/>
            <a:ext cx="11935211" cy="6858000"/>
            <a:chOff x="-9745352" y="0"/>
            <a:chExt cx="12192001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22D793-5658-431C-B30C-81D8ECF4442F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F25E8F-AD33-4966-80EC-8AE4989D0169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2DD5C11-A68B-483D-A93E-A1B4D4B1D49F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03C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F3D744-A2DE-4369-9344-44460835DF1E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302CA6-1110-4931-A1F0-12BA058F7FCE}"/>
              </a:ext>
            </a:extLst>
          </p:cNvPr>
          <p:cNvGrpSpPr/>
          <p:nvPr/>
        </p:nvGrpSpPr>
        <p:grpSpPr>
          <a:xfrm>
            <a:off x="-9242260" y="4850"/>
            <a:ext cx="11935211" cy="6858000"/>
            <a:chOff x="-9745352" y="0"/>
            <a:chExt cx="12192001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F51A61-683F-4B53-B583-55FA800D80E8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E9855-4015-4DC6-B2DD-BA4FB31570C5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C5D7A-8C4C-4E11-9D25-3983A9D374E3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FD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F666A-C4CD-4A8C-B123-BABE21E75965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27FAA4-4DDB-44E4-AB4D-A0D2B405DAB9}"/>
              </a:ext>
            </a:extLst>
          </p:cNvPr>
          <p:cNvGrpSpPr/>
          <p:nvPr/>
        </p:nvGrpSpPr>
        <p:grpSpPr>
          <a:xfrm>
            <a:off x="-10120852" y="2080"/>
            <a:ext cx="12192001" cy="6858000"/>
            <a:chOff x="-9745352" y="0"/>
            <a:chExt cx="12192001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DF66D7-2C01-4C78-A3CE-B093253E7067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43193A-04D6-4197-AA68-AA27A24D6FF4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B005D0D-FA2E-4D2C-997C-CDE5578B9491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8DD7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7C1EC9-3127-4C7E-9EC8-75C8B0C36963}"/>
                </a:ext>
              </a:extLst>
            </p:cNvPr>
            <p:cNvSpPr txBox="1"/>
            <p:nvPr/>
          </p:nvSpPr>
          <p:spPr>
            <a:xfrm rot="5400000">
              <a:off x="1328614" y="3260959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pic>
        <p:nvPicPr>
          <p:cNvPr id="60" name="Picture 59" descr="A picture containing sitting, monitor, standing, light&#10;&#10;Description automatically generated">
            <a:extLst>
              <a:ext uri="{FF2B5EF4-FFF2-40B4-BE49-F238E27FC236}">
                <a16:creationId xmlns:a16="http://schemas.microsoft.com/office/drawing/2014/main" id="{BF608F30-4651-46CC-8F85-18A44037F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6"/>
          <a:stretch/>
        </p:blipFill>
        <p:spPr>
          <a:xfrm>
            <a:off x="3861119" y="-28396"/>
            <a:ext cx="13333156" cy="690095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2685153-47C8-4028-977A-81A2A1B17BFF}"/>
              </a:ext>
            </a:extLst>
          </p:cNvPr>
          <p:cNvSpPr/>
          <p:nvPr/>
        </p:nvSpPr>
        <p:spPr>
          <a:xfrm>
            <a:off x="3836645" y="-38100"/>
            <a:ext cx="13333156" cy="6934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3F14A1-1799-4C6E-9125-80783C81EAD2}"/>
              </a:ext>
            </a:extLst>
          </p:cNvPr>
          <p:cNvSpPr txBox="1"/>
          <p:nvPr/>
        </p:nvSpPr>
        <p:spPr>
          <a:xfrm>
            <a:off x="4451364" y="2457325"/>
            <a:ext cx="735239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SURVIVAL PROBABILITY :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MUST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99E6C-18A8-4F05-BBF6-409DFE2A9DA8}"/>
              </a:ext>
            </a:extLst>
          </p:cNvPr>
          <p:cNvSpPr txBox="1"/>
          <p:nvPr/>
        </p:nvSpPr>
        <p:spPr>
          <a:xfrm>
            <a:off x="5450685" y="3449461"/>
            <a:ext cx="52316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Survival Outcome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2A7ADC-05A3-4225-9891-E60941F33270}"/>
              </a:ext>
            </a:extLst>
          </p:cNvPr>
          <p:cNvSpPr txBox="1"/>
          <p:nvPr/>
        </p:nvSpPr>
        <p:spPr>
          <a:xfrm>
            <a:off x="5450685" y="3934238"/>
            <a:ext cx="52316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the time until Safety</a:t>
            </a:r>
          </a:p>
        </p:txBody>
      </p:sp>
      <p:pic>
        <p:nvPicPr>
          <p:cNvPr id="70" name="Graphic 69" descr="Earth globe Africa and Europe">
            <a:extLst>
              <a:ext uri="{FF2B5EF4-FFF2-40B4-BE49-F238E27FC236}">
                <a16:creationId xmlns:a16="http://schemas.microsoft.com/office/drawing/2014/main" id="{2EBE08E0-1195-4D00-AE52-ECF363FF5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253" y="3081731"/>
            <a:ext cx="737062" cy="7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E512D66-3AE9-412D-B68F-E52604BB5351}"/>
              </a:ext>
            </a:extLst>
          </p:cNvPr>
          <p:cNvGrpSpPr/>
          <p:nvPr/>
        </p:nvGrpSpPr>
        <p:grpSpPr>
          <a:xfrm>
            <a:off x="342900" y="0"/>
            <a:ext cx="14299926" cy="6883975"/>
            <a:chOff x="-7483847" y="-7363339"/>
            <a:chExt cx="14299926" cy="68839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727D64-6DE5-48E3-92F6-C392BA3AB209}"/>
                </a:ext>
              </a:extLst>
            </p:cNvPr>
            <p:cNvSpPr/>
            <p:nvPr/>
          </p:nvSpPr>
          <p:spPr>
            <a:xfrm>
              <a:off x="-7483847" y="-7337364"/>
              <a:ext cx="119352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bg2">
                  <a:lumMod val="50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56" name="Picture 55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4E70BDBD-9EE2-45EB-A244-3FE03325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87921" y="-7363339"/>
              <a:ext cx="12204000" cy="68580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3926E5E-72AC-410E-A5A7-F62997950C48}"/>
                </a:ext>
              </a:extLst>
            </p:cNvPr>
            <p:cNvSpPr/>
            <p:nvPr/>
          </p:nvSpPr>
          <p:spPr>
            <a:xfrm>
              <a:off x="-5387921" y="-7363339"/>
              <a:ext cx="1219200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8B5490-109E-433A-A40F-03DE376AF36F}"/>
                </a:ext>
              </a:extLst>
            </p:cNvPr>
            <p:cNvSpPr/>
            <p:nvPr/>
          </p:nvSpPr>
          <p:spPr>
            <a:xfrm>
              <a:off x="3122877" y="-5188525"/>
              <a:ext cx="1328487" cy="2593572"/>
            </a:xfrm>
            <a:custGeom>
              <a:avLst/>
              <a:gdLst>
                <a:gd name="connsiteX0" fmla="*/ 1246909 w 1246909"/>
                <a:gd name="connsiteY0" fmla="*/ 0 h 2593572"/>
                <a:gd name="connsiteX1" fmla="*/ 1246909 w 1246909"/>
                <a:gd name="connsiteY1" fmla="*/ 2593572 h 2593572"/>
                <a:gd name="connsiteX2" fmla="*/ 0 w 1246909"/>
                <a:gd name="connsiteY2" fmla="*/ 1296786 h 2593572"/>
                <a:gd name="connsiteX3" fmla="*/ 1246909 w 1246909"/>
                <a:gd name="connsiteY3" fmla="*/ 0 h 259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09" h="2593572">
                  <a:moveTo>
                    <a:pt x="1246909" y="0"/>
                  </a:moveTo>
                  <a:lnTo>
                    <a:pt x="1246909" y="2593572"/>
                  </a:lnTo>
                  <a:cubicBezTo>
                    <a:pt x="558260" y="2593572"/>
                    <a:pt x="0" y="2012981"/>
                    <a:pt x="0" y="1296786"/>
                  </a:cubicBezTo>
                  <a:cubicBezTo>
                    <a:pt x="0" y="580591"/>
                    <a:pt x="558260" y="0"/>
                    <a:pt x="1246909" y="0"/>
                  </a:cubicBezTo>
                  <a:close/>
                </a:path>
              </a:pathLst>
            </a:custGeom>
            <a:solidFill>
              <a:srgbClr val="FB5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51DD24-EB1D-4E43-9EAB-1C63A79E974E}"/>
                </a:ext>
              </a:extLst>
            </p:cNvPr>
            <p:cNvSpPr txBox="1"/>
            <p:nvPr/>
          </p:nvSpPr>
          <p:spPr>
            <a:xfrm rot="5400000">
              <a:off x="3339704" y="-4076404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77D29-CB76-439A-B38F-2B85FC055AEB}"/>
              </a:ext>
            </a:extLst>
          </p:cNvPr>
          <p:cNvGrpSpPr/>
          <p:nvPr/>
        </p:nvGrpSpPr>
        <p:grpSpPr>
          <a:xfrm>
            <a:off x="-8743545" y="6928"/>
            <a:ext cx="11954261" cy="6889172"/>
            <a:chOff x="-8743545" y="-7098722"/>
            <a:chExt cx="11954261" cy="688917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F25E8F-AD33-4966-80EC-8AE4989D0169}"/>
                </a:ext>
              </a:extLst>
            </p:cNvPr>
            <p:cNvSpPr/>
            <p:nvPr/>
          </p:nvSpPr>
          <p:spPr>
            <a:xfrm>
              <a:off x="-8743545" y="-7067550"/>
              <a:ext cx="119352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bg2">
                  <a:lumMod val="50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picture containing text, room&#10;&#10;Description automatically generated">
              <a:extLst>
                <a:ext uri="{FF2B5EF4-FFF2-40B4-BE49-F238E27FC236}">
                  <a16:creationId xmlns:a16="http://schemas.microsoft.com/office/drawing/2014/main" id="{170BF3B2-EC66-4DD4-ABB2-1EC1C01ED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" t="16114" r="62" b="13373"/>
            <a:stretch/>
          </p:blipFill>
          <p:spPr>
            <a:xfrm>
              <a:off x="-6515100" y="-7098722"/>
              <a:ext cx="9725816" cy="68579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9A945-AEF5-45F8-8956-49D40CDD73C9}"/>
                </a:ext>
              </a:extLst>
            </p:cNvPr>
            <p:cNvSpPr/>
            <p:nvPr/>
          </p:nvSpPr>
          <p:spPr>
            <a:xfrm>
              <a:off x="-6534150" y="-7080711"/>
              <a:ext cx="9725816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DD5C11-A68B-483D-A93E-A1B4D4B1D49F}"/>
                </a:ext>
              </a:extLst>
            </p:cNvPr>
            <p:cNvSpPr/>
            <p:nvPr/>
          </p:nvSpPr>
          <p:spPr>
            <a:xfrm>
              <a:off x="1863179" y="-4918711"/>
              <a:ext cx="1328487" cy="2593572"/>
            </a:xfrm>
            <a:custGeom>
              <a:avLst/>
              <a:gdLst>
                <a:gd name="connsiteX0" fmla="*/ 1246909 w 1246909"/>
                <a:gd name="connsiteY0" fmla="*/ 0 h 2593572"/>
                <a:gd name="connsiteX1" fmla="*/ 1246909 w 1246909"/>
                <a:gd name="connsiteY1" fmla="*/ 2593572 h 2593572"/>
                <a:gd name="connsiteX2" fmla="*/ 0 w 1246909"/>
                <a:gd name="connsiteY2" fmla="*/ 1296786 h 2593572"/>
                <a:gd name="connsiteX3" fmla="*/ 1246909 w 1246909"/>
                <a:gd name="connsiteY3" fmla="*/ 0 h 259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09" h="2593572">
                  <a:moveTo>
                    <a:pt x="1246909" y="0"/>
                  </a:moveTo>
                  <a:lnTo>
                    <a:pt x="1246909" y="2593572"/>
                  </a:lnTo>
                  <a:cubicBezTo>
                    <a:pt x="558260" y="2593572"/>
                    <a:pt x="0" y="2012981"/>
                    <a:pt x="0" y="1296786"/>
                  </a:cubicBezTo>
                  <a:cubicBezTo>
                    <a:pt x="0" y="580591"/>
                    <a:pt x="558260" y="0"/>
                    <a:pt x="1246909" y="0"/>
                  </a:cubicBezTo>
                  <a:close/>
                </a:path>
              </a:pathLst>
            </a:custGeom>
            <a:solidFill>
              <a:srgbClr val="03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F3D744-A2DE-4369-9344-44460835DF1E}"/>
                </a:ext>
              </a:extLst>
            </p:cNvPr>
            <p:cNvSpPr txBox="1"/>
            <p:nvPr/>
          </p:nvSpPr>
          <p:spPr>
            <a:xfrm rot="5400000">
              <a:off x="2080006" y="-3806590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302CA6-1110-4931-A1F0-12BA058F7FCE}"/>
              </a:ext>
            </a:extLst>
          </p:cNvPr>
          <p:cNvGrpSpPr/>
          <p:nvPr/>
        </p:nvGrpSpPr>
        <p:grpSpPr>
          <a:xfrm>
            <a:off x="-9347827" y="16625"/>
            <a:ext cx="11935211" cy="6858000"/>
            <a:chOff x="-9745352" y="0"/>
            <a:chExt cx="12192001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F51A61-683F-4B53-B583-55FA800D80E8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E9855-4015-4DC6-B2DD-BA4FB31570C5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C5D7A-8C4C-4E11-9D25-3983A9D374E3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FD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F666A-C4CD-4A8C-B123-BABE21E75965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27FAA4-4DDB-44E4-AB4D-A0D2B405DAB9}"/>
              </a:ext>
            </a:extLst>
          </p:cNvPr>
          <p:cNvGrpSpPr/>
          <p:nvPr/>
        </p:nvGrpSpPr>
        <p:grpSpPr>
          <a:xfrm>
            <a:off x="-10258012" y="30480"/>
            <a:ext cx="12192001" cy="6858000"/>
            <a:chOff x="-9745352" y="0"/>
            <a:chExt cx="12192001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DF66D7-2C01-4C78-A3CE-B093253E7067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43193A-04D6-4197-AA68-AA27A24D6FF4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B005D0D-FA2E-4D2C-997C-CDE5578B9491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8DD7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7C1EC9-3127-4C7E-9EC8-75C8B0C36963}"/>
                </a:ext>
              </a:extLst>
            </p:cNvPr>
            <p:cNvSpPr txBox="1"/>
            <p:nvPr/>
          </p:nvSpPr>
          <p:spPr>
            <a:xfrm rot="5400000">
              <a:off x="1328614" y="3260959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FC5EFF-3300-4FE1-881F-D078AC952A4D}"/>
              </a:ext>
            </a:extLst>
          </p:cNvPr>
          <p:cNvSpPr txBox="1"/>
          <p:nvPr/>
        </p:nvSpPr>
        <p:spPr>
          <a:xfrm>
            <a:off x="3689364" y="2457325"/>
            <a:ext cx="708581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FALSE POSITIVE RATE 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EVIL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228000-69B6-4305-8487-7C2D1A1040B2}"/>
              </a:ext>
            </a:extLst>
          </p:cNvPr>
          <p:cNvSpPr txBox="1"/>
          <p:nvPr/>
        </p:nvSpPr>
        <p:spPr>
          <a:xfrm>
            <a:off x="4688685" y="3449461"/>
            <a:ext cx="523164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while the person actually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A1999D-CF13-4E1E-931D-C290542C9BAF}"/>
              </a:ext>
            </a:extLst>
          </p:cNvPr>
          <p:cNvSpPr txBox="1"/>
          <p:nvPr/>
        </p:nvSpPr>
        <p:spPr>
          <a:xfrm>
            <a:off x="4706365" y="4227410"/>
            <a:ext cx="523164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Better Precision and Recall is a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 </a:t>
            </a:r>
            <a:r>
              <a:rPr lang="en-IN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24FAFD78-7FEF-435B-85A9-2682F1928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5853" y="3115194"/>
            <a:ext cx="627610" cy="627610"/>
          </a:xfrm>
          <a:prstGeom prst="rect">
            <a:avLst/>
          </a:prstGeom>
        </p:spPr>
      </p:pic>
      <p:pic>
        <p:nvPicPr>
          <p:cNvPr id="21" name="Graphic 20" descr="Earth globe Africa and Europe">
            <a:extLst>
              <a:ext uri="{FF2B5EF4-FFF2-40B4-BE49-F238E27FC236}">
                <a16:creationId xmlns:a16="http://schemas.microsoft.com/office/drawing/2014/main" id="{AFC49A48-2EB9-4F2D-AA96-2D3D3D0FB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005" y="3103069"/>
            <a:ext cx="737062" cy="7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8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382A0-33E9-45FF-AFDA-4F1D6DD7EBF0}"/>
              </a:ext>
            </a:extLst>
          </p:cNvPr>
          <p:cNvGrpSpPr/>
          <p:nvPr/>
        </p:nvGrpSpPr>
        <p:grpSpPr>
          <a:xfrm>
            <a:off x="22230" y="9525"/>
            <a:ext cx="12192003" cy="6858000"/>
            <a:chOff x="-9745352" y="0"/>
            <a:chExt cx="12192001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D188FF-4C70-4064-8F21-BF75EA592AE2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E7487A-3DB1-4F13-B4CD-F98509C10198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7CC14E9-0E2B-45CC-BA8B-A1E06B93ECBB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B5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EB40B-FAAF-4F2C-B374-BCDCD269E7ED}"/>
                </a:ext>
              </a:extLst>
            </p:cNvPr>
            <p:cNvSpPr txBox="1"/>
            <p:nvPr/>
          </p:nvSpPr>
          <p:spPr>
            <a:xfrm rot="5400000">
              <a:off x="1328614" y="3260961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3E97F9-6030-48C0-BE64-B0B6C1422D54}"/>
              </a:ext>
            </a:extLst>
          </p:cNvPr>
          <p:cNvGrpSpPr/>
          <p:nvPr/>
        </p:nvGrpSpPr>
        <p:grpSpPr>
          <a:xfrm>
            <a:off x="-380595" y="6928"/>
            <a:ext cx="11954261" cy="6889172"/>
            <a:chOff x="-8743545" y="-7098722"/>
            <a:chExt cx="11954261" cy="688917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952882-EBE4-4F66-859D-33217C5AE68F}"/>
                </a:ext>
              </a:extLst>
            </p:cNvPr>
            <p:cNvSpPr/>
            <p:nvPr/>
          </p:nvSpPr>
          <p:spPr>
            <a:xfrm>
              <a:off x="-8743545" y="-7067550"/>
              <a:ext cx="119352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bg2">
                  <a:lumMod val="50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24" name="Picture 23" descr="A picture containing text, room&#10;&#10;Description automatically generated">
              <a:extLst>
                <a:ext uri="{FF2B5EF4-FFF2-40B4-BE49-F238E27FC236}">
                  <a16:creationId xmlns:a16="http://schemas.microsoft.com/office/drawing/2014/main" id="{1E498104-DF87-4E2E-971E-B6F2BEAB3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" t="16114" r="62" b="13373"/>
            <a:stretch/>
          </p:blipFill>
          <p:spPr>
            <a:xfrm>
              <a:off x="-6515100" y="-7098722"/>
              <a:ext cx="9725816" cy="685799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853D14-DADC-4B0A-9E6F-5CC55B4AE28F}"/>
                </a:ext>
              </a:extLst>
            </p:cNvPr>
            <p:cNvSpPr/>
            <p:nvPr/>
          </p:nvSpPr>
          <p:spPr>
            <a:xfrm>
              <a:off x="-6534150" y="-7080711"/>
              <a:ext cx="9725816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013F594-EDA0-4486-AC39-5DD252090967}"/>
                </a:ext>
              </a:extLst>
            </p:cNvPr>
            <p:cNvSpPr/>
            <p:nvPr/>
          </p:nvSpPr>
          <p:spPr>
            <a:xfrm>
              <a:off x="1863179" y="-4918711"/>
              <a:ext cx="1328487" cy="2593572"/>
            </a:xfrm>
            <a:custGeom>
              <a:avLst/>
              <a:gdLst>
                <a:gd name="connsiteX0" fmla="*/ 1246909 w 1246909"/>
                <a:gd name="connsiteY0" fmla="*/ 0 h 2593572"/>
                <a:gd name="connsiteX1" fmla="*/ 1246909 w 1246909"/>
                <a:gd name="connsiteY1" fmla="*/ 2593572 h 2593572"/>
                <a:gd name="connsiteX2" fmla="*/ 0 w 1246909"/>
                <a:gd name="connsiteY2" fmla="*/ 1296786 h 2593572"/>
                <a:gd name="connsiteX3" fmla="*/ 1246909 w 1246909"/>
                <a:gd name="connsiteY3" fmla="*/ 0 h 259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6909" h="2593572">
                  <a:moveTo>
                    <a:pt x="1246909" y="0"/>
                  </a:moveTo>
                  <a:lnTo>
                    <a:pt x="1246909" y="2593572"/>
                  </a:lnTo>
                  <a:cubicBezTo>
                    <a:pt x="558260" y="2593572"/>
                    <a:pt x="0" y="2012981"/>
                    <a:pt x="0" y="1296786"/>
                  </a:cubicBezTo>
                  <a:cubicBezTo>
                    <a:pt x="0" y="580591"/>
                    <a:pt x="558260" y="0"/>
                    <a:pt x="1246909" y="0"/>
                  </a:cubicBezTo>
                  <a:close/>
                </a:path>
              </a:pathLst>
            </a:custGeom>
            <a:solidFill>
              <a:srgbClr val="03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8D1AF7-D6E6-4476-9FEB-6A3A09D6D6E5}"/>
                </a:ext>
              </a:extLst>
            </p:cNvPr>
            <p:cNvSpPr txBox="1"/>
            <p:nvPr/>
          </p:nvSpPr>
          <p:spPr>
            <a:xfrm rot="5400000">
              <a:off x="2080006" y="-3806590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302CA6-1110-4931-A1F0-12BA058F7FCE}"/>
              </a:ext>
            </a:extLst>
          </p:cNvPr>
          <p:cNvGrpSpPr/>
          <p:nvPr/>
        </p:nvGrpSpPr>
        <p:grpSpPr>
          <a:xfrm>
            <a:off x="-9347827" y="16625"/>
            <a:ext cx="11935211" cy="6858000"/>
            <a:chOff x="-9745352" y="0"/>
            <a:chExt cx="12192001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F51A61-683F-4B53-B583-55FA800D80E8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E9855-4015-4DC6-B2DD-BA4FB31570C5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C5D7A-8C4C-4E11-9D25-3983A9D374E3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FD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F666A-C4CD-4A8C-B123-BABE21E75965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27FAA4-4DDB-44E4-AB4D-A0D2B405DAB9}"/>
              </a:ext>
            </a:extLst>
          </p:cNvPr>
          <p:cNvGrpSpPr/>
          <p:nvPr/>
        </p:nvGrpSpPr>
        <p:grpSpPr>
          <a:xfrm>
            <a:off x="-10258012" y="30480"/>
            <a:ext cx="12192001" cy="6858000"/>
            <a:chOff x="-9745352" y="0"/>
            <a:chExt cx="12192001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DF66D7-2C01-4C78-A3CE-B093253E7067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43193A-04D6-4197-AA68-AA27A24D6FF4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B005D0D-FA2E-4D2C-997C-CDE5578B9491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8DD7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7C1EC9-3127-4C7E-9EC8-75C8B0C36963}"/>
                </a:ext>
              </a:extLst>
            </p:cNvPr>
            <p:cNvSpPr txBox="1"/>
            <p:nvPr/>
          </p:nvSpPr>
          <p:spPr>
            <a:xfrm rot="5400000">
              <a:off x="1328614" y="3260959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D0276-7E0D-4DC9-9E7A-248944C9F589}"/>
              </a:ext>
            </a:extLst>
          </p:cNvPr>
          <p:cNvSpPr txBox="1"/>
          <p:nvPr/>
        </p:nvSpPr>
        <p:spPr>
          <a:xfrm>
            <a:off x="3175014" y="2247775"/>
            <a:ext cx="708581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 INSIGHTS 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E0792D-402E-4270-84E2-E4AC948DB139}"/>
              </a:ext>
            </a:extLst>
          </p:cNvPr>
          <p:cNvSpPr txBox="1"/>
          <p:nvPr/>
        </p:nvSpPr>
        <p:spPr>
          <a:xfrm>
            <a:off x="4174335" y="3239911"/>
            <a:ext cx="523164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Recommending additional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Vitals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improve Survival chances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E2416C-68F1-4389-A788-197D58CC280E}"/>
              </a:ext>
            </a:extLst>
          </p:cNvPr>
          <p:cNvSpPr txBox="1"/>
          <p:nvPr/>
        </p:nvSpPr>
        <p:spPr>
          <a:xfrm>
            <a:off x="4174335" y="3963895"/>
            <a:ext cx="52316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Prevents Inaccurate and delayed diagnosis</a:t>
            </a:r>
          </a:p>
        </p:txBody>
      </p:sp>
      <p:pic>
        <p:nvPicPr>
          <p:cNvPr id="33" name="Graphic 32" descr="Earth globe Africa and Europe">
            <a:extLst>
              <a:ext uri="{FF2B5EF4-FFF2-40B4-BE49-F238E27FC236}">
                <a16:creationId xmlns:a16="http://schemas.microsoft.com/office/drawing/2014/main" id="{602CF6F6-02B0-4DE7-8695-E09572660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005" y="3103069"/>
            <a:ext cx="737062" cy="737062"/>
          </a:xfrm>
          <a:prstGeom prst="rect">
            <a:avLst/>
          </a:prstGeom>
        </p:spPr>
      </p:pic>
      <p:pic>
        <p:nvPicPr>
          <p:cNvPr id="34" name="Graphic 33" descr="Internet">
            <a:extLst>
              <a:ext uri="{FF2B5EF4-FFF2-40B4-BE49-F238E27FC236}">
                <a16:creationId xmlns:a16="http://schemas.microsoft.com/office/drawing/2014/main" id="{7F9D8CD0-2C45-4855-B27D-000F43E83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566" y="3115195"/>
            <a:ext cx="627610" cy="6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382A0-33E9-45FF-AFDA-4F1D6DD7EBF0}"/>
              </a:ext>
            </a:extLst>
          </p:cNvPr>
          <p:cNvGrpSpPr/>
          <p:nvPr/>
        </p:nvGrpSpPr>
        <p:grpSpPr>
          <a:xfrm>
            <a:off x="22230" y="9525"/>
            <a:ext cx="12192003" cy="6858000"/>
            <a:chOff x="-9745352" y="0"/>
            <a:chExt cx="12192001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D188FF-4C70-4064-8F21-BF75EA592AE2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E7487A-3DB1-4F13-B4CD-F98509C10198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7CC14E9-0E2B-45CC-BA8B-A1E06B93ECBB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B5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EB40B-FAAF-4F2C-B374-BCDCD269E7ED}"/>
                </a:ext>
              </a:extLst>
            </p:cNvPr>
            <p:cNvSpPr txBox="1"/>
            <p:nvPr/>
          </p:nvSpPr>
          <p:spPr>
            <a:xfrm rot="5400000">
              <a:off x="1328614" y="3260961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7A1CC2-AC8A-427F-8EAD-2E53AB454854}"/>
              </a:ext>
            </a:extLst>
          </p:cNvPr>
          <p:cNvGrpSpPr/>
          <p:nvPr/>
        </p:nvGrpSpPr>
        <p:grpSpPr>
          <a:xfrm>
            <a:off x="-361545" y="19050"/>
            <a:ext cx="11935211" cy="6858000"/>
            <a:chOff x="-9745352" y="0"/>
            <a:chExt cx="12192001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22D793-5658-431C-B30C-81D8ECF4442F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F25E8F-AD33-4966-80EC-8AE4989D0169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2DD5C11-A68B-483D-A93E-A1B4D4B1D49F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03C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F3D744-A2DE-4369-9344-44460835DF1E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302CA6-1110-4931-A1F0-12BA058F7FCE}"/>
              </a:ext>
            </a:extLst>
          </p:cNvPr>
          <p:cNvGrpSpPr/>
          <p:nvPr/>
        </p:nvGrpSpPr>
        <p:grpSpPr>
          <a:xfrm>
            <a:off x="-1026787" y="16625"/>
            <a:ext cx="11935211" cy="6858000"/>
            <a:chOff x="-9745352" y="0"/>
            <a:chExt cx="12192001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F51A61-683F-4B53-B583-55FA800D80E8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E9855-4015-4DC6-B2DD-BA4FB31570C5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C5D7A-8C4C-4E11-9D25-3983A9D374E3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FD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F666A-C4CD-4A8C-B123-BABE21E75965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27FAA4-4DDB-44E4-AB4D-A0D2B405DAB9}"/>
              </a:ext>
            </a:extLst>
          </p:cNvPr>
          <p:cNvGrpSpPr/>
          <p:nvPr/>
        </p:nvGrpSpPr>
        <p:grpSpPr>
          <a:xfrm>
            <a:off x="-10258012" y="30480"/>
            <a:ext cx="12192001" cy="6858000"/>
            <a:chOff x="-9745352" y="0"/>
            <a:chExt cx="12192001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DF66D7-2C01-4C78-A3CE-B093253E7067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43193A-04D6-4197-AA68-AA27A24D6FF4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B005D0D-FA2E-4D2C-997C-CDE5578B9491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8DD7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7C1EC9-3127-4C7E-9EC8-75C8B0C36963}"/>
                </a:ext>
              </a:extLst>
            </p:cNvPr>
            <p:cNvSpPr txBox="1"/>
            <p:nvPr/>
          </p:nvSpPr>
          <p:spPr>
            <a:xfrm rot="5400000">
              <a:off x="1328614" y="3260959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3523886-F6EE-4BDB-90EA-E664A5FE2AAC}"/>
              </a:ext>
            </a:extLst>
          </p:cNvPr>
          <p:cNvSpPr/>
          <p:nvPr/>
        </p:nvSpPr>
        <p:spPr>
          <a:xfrm>
            <a:off x="2285764" y="819496"/>
            <a:ext cx="3013364" cy="30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A42131-BA40-45E4-8234-020371D8EB76}"/>
              </a:ext>
            </a:extLst>
          </p:cNvPr>
          <p:cNvSpPr/>
          <p:nvPr/>
        </p:nvSpPr>
        <p:spPr>
          <a:xfrm>
            <a:off x="6591064" y="819496"/>
            <a:ext cx="3013364" cy="3048000"/>
          </a:xfrm>
          <a:prstGeom prst="ellipse">
            <a:avLst/>
          </a:prstGeom>
          <a:solidFill>
            <a:srgbClr val="FF4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7DE62-641B-427C-9D0B-F4E759107E9D}"/>
              </a:ext>
            </a:extLst>
          </p:cNvPr>
          <p:cNvSpPr txBox="1"/>
          <p:nvPr/>
        </p:nvSpPr>
        <p:spPr>
          <a:xfrm>
            <a:off x="2436535" y="4078996"/>
            <a:ext cx="26956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pPr algn="ctr"/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Medical practitioner at a multi-speciality hospital.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Measures the survival probability of the patient, get actionable insights for better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5A267-3E2F-44A7-B841-E8B1F67A2111}"/>
              </a:ext>
            </a:extLst>
          </p:cNvPr>
          <p:cNvSpPr txBox="1"/>
          <p:nvPr/>
        </p:nvSpPr>
        <p:spPr>
          <a:xfrm>
            <a:off x="6908804" y="4217495"/>
            <a:ext cx="237788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ELSA</a:t>
            </a:r>
          </a:p>
          <a:p>
            <a:pPr algn="ctr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Elsa is a 70 year old woman.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Elsa can take self-care by tracking her health in real time.</a:t>
            </a:r>
          </a:p>
        </p:txBody>
      </p:sp>
      <p:pic>
        <p:nvPicPr>
          <p:cNvPr id="28" name="Picture 27" descr="A picture containing toy, doll, drawing&#10;&#10;Description automatically generated">
            <a:extLst>
              <a:ext uri="{FF2B5EF4-FFF2-40B4-BE49-F238E27FC236}">
                <a16:creationId xmlns:a16="http://schemas.microsoft.com/office/drawing/2014/main" id="{4856F496-8885-4825-9BDC-7303AA051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18751"/>
          <a:stretch/>
        </p:blipFill>
        <p:spPr>
          <a:xfrm>
            <a:off x="2514000" y="1077205"/>
            <a:ext cx="2540959" cy="2540957"/>
          </a:xfrm>
          <a:prstGeom prst="flowChartConnector">
            <a:avLst/>
          </a:prstGeom>
        </p:spPr>
      </p:pic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CB1B112-6DA9-42CB-B199-14D2661A1B80}"/>
              </a:ext>
            </a:extLst>
          </p:cNvPr>
          <p:cNvSpPr/>
          <p:nvPr/>
        </p:nvSpPr>
        <p:spPr>
          <a:xfrm>
            <a:off x="2269831" y="780268"/>
            <a:ext cx="877325" cy="889114"/>
          </a:xfrm>
          <a:prstGeom prst="flowChartConnector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10374A-0058-4127-B5FC-A9B15B09B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67" y="1061965"/>
            <a:ext cx="2488450" cy="2568354"/>
          </a:xfrm>
          <a:prstGeom prst="flowChartConnector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061571D-360B-418A-A35C-955E195027F8}"/>
              </a:ext>
            </a:extLst>
          </p:cNvPr>
          <p:cNvSpPr/>
          <p:nvPr/>
        </p:nvSpPr>
        <p:spPr>
          <a:xfrm>
            <a:off x="6714718" y="730419"/>
            <a:ext cx="877325" cy="889114"/>
          </a:xfrm>
          <a:prstGeom prst="flowChartConnector">
            <a:avLst/>
          </a:prstGeom>
          <a:solidFill>
            <a:srgbClr val="FF4386"/>
          </a:solidFill>
          <a:ln>
            <a:solidFill>
              <a:srgbClr val="FF1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32" name="Graphic 31" descr="Earth globe Africa and Europe">
            <a:extLst>
              <a:ext uri="{FF2B5EF4-FFF2-40B4-BE49-F238E27FC236}">
                <a16:creationId xmlns:a16="http://schemas.microsoft.com/office/drawing/2014/main" id="{B6EDA806-2DC8-44CE-8179-8C8811EB8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005" y="3103069"/>
            <a:ext cx="737062" cy="737062"/>
          </a:xfrm>
          <a:prstGeom prst="rect">
            <a:avLst/>
          </a:prstGeom>
        </p:spPr>
      </p:pic>
      <p:pic>
        <p:nvPicPr>
          <p:cNvPr id="5" name="Graphic 4" descr="Medical">
            <a:extLst>
              <a:ext uri="{FF2B5EF4-FFF2-40B4-BE49-F238E27FC236}">
                <a16:creationId xmlns:a16="http://schemas.microsoft.com/office/drawing/2014/main" id="{8293CC9A-BB34-489B-9845-3A12DEC08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9506" y="3032696"/>
            <a:ext cx="792608" cy="7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6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6" grpId="0"/>
      <p:bldP spid="29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382A0-33E9-45FF-AFDA-4F1D6DD7EBF0}"/>
              </a:ext>
            </a:extLst>
          </p:cNvPr>
          <p:cNvGrpSpPr/>
          <p:nvPr/>
        </p:nvGrpSpPr>
        <p:grpSpPr>
          <a:xfrm>
            <a:off x="22230" y="9525"/>
            <a:ext cx="12192003" cy="6858000"/>
            <a:chOff x="-9745352" y="0"/>
            <a:chExt cx="12192001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D188FF-4C70-4064-8F21-BF75EA592AE2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E7487A-3DB1-4F13-B4CD-F98509C10198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7CC14E9-0E2B-45CC-BA8B-A1E06B93ECBB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B5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BEB40B-FAAF-4F2C-B374-BCDCD269E7ED}"/>
                </a:ext>
              </a:extLst>
            </p:cNvPr>
            <p:cNvSpPr txBox="1"/>
            <p:nvPr/>
          </p:nvSpPr>
          <p:spPr>
            <a:xfrm rot="5400000">
              <a:off x="1328614" y="3260961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7A1CC2-AC8A-427F-8EAD-2E53AB454854}"/>
              </a:ext>
            </a:extLst>
          </p:cNvPr>
          <p:cNvGrpSpPr/>
          <p:nvPr/>
        </p:nvGrpSpPr>
        <p:grpSpPr>
          <a:xfrm>
            <a:off x="-361545" y="19050"/>
            <a:ext cx="11935211" cy="6858000"/>
            <a:chOff x="-9745352" y="0"/>
            <a:chExt cx="12192001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22D793-5658-431C-B30C-81D8ECF4442F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F25E8F-AD33-4966-80EC-8AE4989D0169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2DD5C11-A68B-483D-A93E-A1B4D4B1D49F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03C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F3D744-A2DE-4369-9344-44460835DF1E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302CA6-1110-4931-A1F0-12BA058F7FCE}"/>
              </a:ext>
            </a:extLst>
          </p:cNvPr>
          <p:cNvGrpSpPr/>
          <p:nvPr/>
        </p:nvGrpSpPr>
        <p:grpSpPr>
          <a:xfrm>
            <a:off x="-1026787" y="16625"/>
            <a:ext cx="11935211" cy="6858000"/>
            <a:chOff x="-9745352" y="0"/>
            <a:chExt cx="12192001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F51A61-683F-4B53-B583-55FA800D80E8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E9E9855-4015-4DC6-B2DD-BA4FB31570C5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C5D7A-8C4C-4E11-9D25-3983A9D374E3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FFD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F666A-C4CD-4A8C-B123-BABE21E75965}"/>
                </a:ext>
              </a:extLst>
            </p:cNvPr>
            <p:cNvSpPr txBox="1"/>
            <p:nvPr/>
          </p:nvSpPr>
          <p:spPr>
            <a:xfrm rot="5400000">
              <a:off x="1328614" y="3256987"/>
              <a:ext cx="1630683" cy="37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27FAA4-4DDB-44E4-AB4D-A0D2B405DAB9}"/>
              </a:ext>
            </a:extLst>
          </p:cNvPr>
          <p:cNvGrpSpPr/>
          <p:nvPr/>
        </p:nvGrpSpPr>
        <p:grpSpPr>
          <a:xfrm>
            <a:off x="-1975405" y="29083"/>
            <a:ext cx="12192001" cy="6858000"/>
            <a:chOff x="-9745352" y="0"/>
            <a:chExt cx="12192001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DF66D7-2C01-4C78-A3CE-B093253E7067}"/>
                </a:ext>
              </a:extLst>
            </p:cNvPr>
            <p:cNvGrpSpPr/>
            <p:nvPr/>
          </p:nvGrpSpPr>
          <p:grpSpPr>
            <a:xfrm>
              <a:off x="-9745352" y="0"/>
              <a:ext cx="12192001" cy="6858000"/>
              <a:chOff x="0" y="0"/>
              <a:chExt cx="12192001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43193A-04D6-4197-AA68-AA27A24D6FF4}"/>
                  </a:ext>
                </a:extLst>
              </p:cNvPr>
              <p:cNvSpPr/>
              <p:nvPr/>
            </p:nvSpPr>
            <p:spPr>
              <a:xfrm>
                <a:off x="0" y="0"/>
                <a:ext cx="12192001" cy="685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bg2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B005D0D-FA2E-4D2C-997C-CDE5578B9491}"/>
                  </a:ext>
                </a:extLst>
              </p:cNvPr>
              <p:cNvSpPr/>
              <p:nvPr/>
            </p:nvSpPr>
            <p:spPr>
              <a:xfrm>
                <a:off x="10834931" y="2148839"/>
                <a:ext cx="1357070" cy="2593572"/>
              </a:xfrm>
              <a:custGeom>
                <a:avLst/>
                <a:gdLst>
                  <a:gd name="connsiteX0" fmla="*/ 1246909 w 1246909"/>
                  <a:gd name="connsiteY0" fmla="*/ 0 h 2593572"/>
                  <a:gd name="connsiteX1" fmla="*/ 1246909 w 1246909"/>
                  <a:gd name="connsiteY1" fmla="*/ 2593572 h 2593572"/>
                  <a:gd name="connsiteX2" fmla="*/ 0 w 1246909"/>
                  <a:gd name="connsiteY2" fmla="*/ 1296786 h 2593572"/>
                  <a:gd name="connsiteX3" fmla="*/ 1246909 w 1246909"/>
                  <a:gd name="connsiteY3" fmla="*/ 0 h 25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909" h="2593572">
                    <a:moveTo>
                      <a:pt x="1246909" y="0"/>
                    </a:moveTo>
                    <a:lnTo>
                      <a:pt x="1246909" y="2593572"/>
                    </a:lnTo>
                    <a:cubicBezTo>
                      <a:pt x="558260" y="2593572"/>
                      <a:pt x="0" y="2012981"/>
                      <a:pt x="0" y="1296786"/>
                    </a:cubicBezTo>
                    <a:cubicBezTo>
                      <a:pt x="0" y="580591"/>
                      <a:pt x="558260" y="0"/>
                      <a:pt x="1246909" y="0"/>
                    </a:cubicBezTo>
                    <a:close/>
                  </a:path>
                </a:pathLst>
              </a:custGeom>
              <a:solidFill>
                <a:srgbClr val="8DD7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7C1EC9-3127-4C7E-9EC8-75C8B0C36963}"/>
                </a:ext>
              </a:extLst>
            </p:cNvPr>
            <p:cNvSpPr txBox="1"/>
            <p:nvPr/>
          </p:nvSpPr>
          <p:spPr>
            <a:xfrm rot="5400000">
              <a:off x="1328614" y="3260959"/>
              <a:ext cx="163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pic>
        <p:nvPicPr>
          <p:cNvPr id="22" name="Graphic 21" descr="Earth globe Africa and Europe">
            <a:extLst>
              <a:ext uri="{FF2B5EF4-FFF2-40B4-BE49-F238E27FC236}">
                <a16:creationId xmlns:a16="http://schemas.microsoft.com/office/drawing/2014/main" id="{26297D93-77B3-48F6-AD35-A6669BC5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9519" y="3107574"/>
            <a:ext cx="737062" cy="737062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423B35C-A92B-4648-BB90-3AA4844DA2EE}"/>
              </a:ext>
            </a:extLst>
          </p:cNvPr>
          <p:cNvSpPr/>
          <p:nvPr/>
        </p:nvSpPr>
        <p:spPr>
          <a:xfrm>
            <a:off x="245441" y="750863"/>
            <a:ext cx="1799271" cy="1632040"/>
          </a:xfrm>
          <a:prstGeom prst="round2SameRect">
            <a:avLst/>
          </a:prstGeom>
          <a:solidFill>
            <a:srgbClr val="F0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C1100FF-ED0A-4626-B072-7EBF5559711D}"/>
              </a:ext>
            </a:extLst>
          </p:cNvPr>
          <p:cNvSpPr/>
          <p:nvPr/>
        </p:nvSpPr>
        <p:spPr>
          <a:xfrm flipV="1">
            <a:off x="232513" y="1886837"/>
            <a:ext cx="1817264" cy="4066267"/>
          </a:xfrm>
          <a:custGeom>
            <a:avLst/>
            <a:gdLst>
              <a:gd name="connsiteX0" fmla="*/ 0 w 2025386"/>
              <a:gd name="connsiteY0" fmla="*/ 4480560 h 4480560"/>
              <a:gd name="connsiteX1" fmla="*/ 476437 w 2025386"/>
              <a:gd name="connsiteY1" fmla="*/ 4480560 h 4480560"/>
              <a:gd name="connsiteX2" fmla="*/ 1018288 w 2025386"/>
              <a:gd name="connsiteY2" fmla="*/ 3924433 h 4480560"/>
              <a:gd name="connsiteX3" fmla="*/ 1560139 w 2025386"/>
              <a:gd name="connsiteY3" fmla="*/ 4480560 h 4480560"/>
              <a:gd name="connsiteX4" fmla="*/ 2025386 w 2025386"/>
              <a:gd name="connsiteY4" fmla="*/ 4480560 h 4480560"/>
              <a:gd name="connsiteX5" fmla="*/ 2025386 w 2025386"/>
              <a:gd name="connsiteY5" fmla="*/ 337571 h 4480560"/>
              <a:gd name="connsiteX6" fmla="*/ 1687815 w 2025386"/>
              <a:gd name="connsiteY6" fmla="*/ 0 h 4480560"/>
              <a:gd name="connsiteX7" fmla="*/ 337571 w 2025386"/>
              <a:gd name="connsiteY7" fmla="*/ 0 h 4480560"/>
              <a:gd name="connsiteX8" fmla="*/ 0 w 2025386"/>
              <a:gd name="connsiteY8" fmla="*/ 337571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386" h="4480560">
                <a:moveTo>
                  <a:pt x="0" y="4480560"/>
                </a:moveTo>
                <a:lnTo>
                  <a:pt x="476437" y="4480560"/>
                </a:lnTo>
                <a:cubicBezTo>
                  <a:pt x="476437" y="4173420"/>
                  <a:pt x="719032" y="3924433"/>
                  <a:pt x="1018288" y="3924433"/>
                </a:cubicBezTo>
                <a:cubicBezTo>
                  <a:pt x="1317544" y="3924433"/>
                  <a:pt x="1560139" y="4173420"/>
                  <a:pt x="1560139" y="4480560"/>
                </a:cubicBezTo>
                <a:lnTo>
                  <a:pt x="2025386" y="4480560"/>
                </a:lnTo>
                <a:lnTo>
                  <a:pt x="2025386" y="337571"/>
                </a:lnTo>
                <a:cubicBezTo>
                  <a:pt x="2025386" y="151136"/>
                  <a:pt x="1874250" y="0"/>
                  <a:pt x="1687815" y="0"/>
                </a:cubicBezTo>
                <a:lnTo>
                  <a:pt x="337571" y="0"/>
                </a:lnTo>
                <a:cubicBezTo>
                  <a:pt x="151136" y="0"/>
                  <a:pt x="0" y="151136"/>
                  <a:pt x="0" y="33757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86A02-791C-4869-ACFD-517BF2592328}"/>
              </a:ext>
            </a:extLst>
          </p:cNvPr>
          <p:cNvSpPr txBox="1"/>
          <p:nvPr/>
        </p:nvSpPr>
        <p:spPr>
          <a:xfrm>
            <a:off x="273120" y="908183"/>
            <a:ext cx="179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250,000</a:t>
            </a: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11A04-8148-4E11-8BBE-36451CFBC449}"/>
              </a:ext>
            </a:extLst>
          </p:cNvPr>
          <p:cNvSpPr txBox="1"/>
          <p:nvPr/>
        </p:nvSpPr>
        <p:spPr>
          <a:xfrm>
            <a:off x="230991" y="2645544"/>
            <a:ext cx="17992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</a:t>
            </a:r>
          </a:p>
          <a:p>
            <a:pPr algn="ctr"/>
            <a:endParaRPr lang="en-IN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medical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leading cause of death.</a:t>
            </a: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6A43B6D1-24C6-4435-AE06-46B496913B8D}"/>
              </a:ext>
            </a:extLst>
          </p:cNvPr>
          <p:cNvSpPr/>
          <p:nvPr/>
        </p:nvSpPr>
        <p:spPr>
          <a:xfrm>
            <a:off x="2385513" y="727713"/>
            <a:ext cx="1799271" cy="1632040"/>
          </a:xfrm>
          <a:prstGeom prst="round2SameRect">
            <a:avLst/>
          </a:prstGeom>
          <a:solidFill>
            <a:srgbClr val="F0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96E1CB-8EEF-4D69-A58C-67524FE6D11B}"/>
              </a:ext>
            </a:extLst>
          </p:cNvPr>
          <p:cNvSpPr/>
          <p:nvPr/>
        </p:nvSpPr>
        <p:spPr>
          <a:xfrm flipV="1">
            <a:off x="2370480" y="1872983"/>
            <a:ext cx="1817264" cy="4066267"/>
          </a:xfrm>
          <a:custGeom>
            <a:avLst/>
            <a:gdLst>
              <a:gd name="connsiteX0" fmla="*/ 0 w 2025386"/>
              <a:gd name="connsiteY0" fmla="*/ 4480560 h 4480560"/>
              <a:gd name="connsiteX1" fmla="*/ 476437 w 2025386"/>
              <a:gd name="connsiteY1" fmla="*/ 4480560 h 4480560"/>
              <a:gd name="connsiteX2" fmla="*/ 1018288 w 2025386"/>
              <a:gd name="connsiteY2" fmla="*/ 3924433 h 4480560"/>
              <a:gd name="connsiteX3" fmla="*/ 1560139 w 2025386"/>
              <a:gd name="connsiteY3" fmla="*/ 4480560 h 4480560"/>
              <a:gd name="connsiteX4" fmla="*/ 2025386 w 2025386"/>
              <a:gd name="connsiteY4" fmla="*/ 4480560 h 4480560"/>
              <a:gd name="connsiteX5" fmla="*/ 2025386 w 2025386"/>
              <a:gd name="connsiteY5" fmla="*/ 337571 h 4480560"/>
              <a:gd name="connsiteX6" fmla="*/ 1687815 w 2025386"/>
              <a:gd name="connsiteY6" fmla="*/ 0 h 4480560"/>
              <a:gd name="connsiteX7" fmla="*/ 337571 w 2025386"/>
              <a:gd name="connsiteY7" fmla="*/ 0 h 4480560"/>
              <a:gd name="connsiteX8" fmla="*/ 0 w 2025386"/>
              <a:gd name="connsiteY8" fmla="*/ 337571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386" h="4480560">
                <a:moveTo>
                  <a:pt x="0" y="4480560"/>
                </a:moveTo>
                <a:lnTo>
                  <a:pt x="476437" y="4480560"/>
                </a:lnTo>
                <a:cubicBezTo>
                  <a:pt x="476437" y="4173420"/>
                  <a:pt x="719032" y="3924433"/>
                  <a:pt x="1018288" y="3924433"/>
                </a:cubicBezTo>
                <a:cubicBezTo>
                  <a:pt x="1317544" y="3924433"/>
                  <a:pt x="1560139" y="4173420"/>
                  <a:pt x="1560139" y="4480560"/>
                </a:cubicBezTo>
                <a:lnTo>
                  <a:pt x="2025386" y="4480560"/>
                </a:lnTo>
                <a:lnTo>
                  <a:pt x="2025386" y="337571"/>
                </a:lnTo>
                <a:cubicBezTo>
                  <a:pt x="2025386" y="151136"/>
                  <a:pt x="1874250" y="0"/>
                  <a:pt x="1687815" y="0"/>
                </a:cubicBezTo>
                <a:lnTo>
                  <a:pt x="337571" y="0"/>
                </a:lnTo>
                <a:cubicBezTo>
                  <a:pt x="151136" y="0"/>
                  <a:pt x="0" y="151136"/>
                  <a:pt x="0" y="33757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CB89CD-1FA8-428D-A442-0F83A96012A9}"/>
              </a:ext>
            </a:extLst>
          </p:cNvPr>
          <p:cNvSpPr txBox="1"/>
          <p:nvPr/>
        </p:nvSpPr>
        <p:spPr>
          <a:xfrm>
            <a:off x="2412609" y="894329"/>
            <a:ext cx="179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7.5%  </a:t>
            </a: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</a:p>
          <a:p>
            <a:pPr algn="ctr"/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74147-A209-4BDE-B9BD-F8670B0065AA}"/>
              </a:ext>
            </a:extLst>
          </p:cNvPr>
          <p:cNvSpPr txBox="1"/>
          <p:nvPr/>
        </p:nvSpPr>
        <p:spPr>
          <a:xfrm>
            <a:off x="2370480" y="2631689"/>
            <a:ext cx="1799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OF DEATH</a:t>
            </a:r>
          </a:p>
          <a:p>
            <a:pPr algn="ctr"/>
            <a:endParaRPr lang="en-IN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30 min of delayed diagnosis.</a:t>
            </a: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0F9D5C7B-B663-4362-9D38-7E1FFFDF22CF}"/>
              </a:ext>
            </a:extLst>
          </p:cNvPr>
          <p:cNvSpPr/>
          <p:nvPr/>
        </p:nvSpPr>
        <p:spPr>
          <a:xfrm>
            <a:off x="4541861" y="727713"/>
            <a:ext cx="1799271" cy="1632040"/>
          </a:xfrm>
          <a:prstGeom prst="round2SameRect">
            <a:avLst/>
          </a:prstGeom>
          <a:solidFill>
            <a:srgbClr val="F0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598EB9-59CF-46E6-9BE2-30605A7B6F84}"/>
              </a:ext>
            </a:extLst>
          </p:cNvPr>
          <p:cNvSpPr/>
          <p:nvPr/>
        </p:nvSpPr>
        <p:spPr>
          <a:xfrm flipV="1">
            <a:off x="4524890" y="1859972"/>
            <a:ext cx="1817264" cy="4066267"/>
          </a:xfrm>
          <a:custGeom>
            <a:avLst/>
            <a:gdLst>
              <a:gd name="connsiteX0" fmla="*/ 0 w 2025386"/>
              <a:gd name="connsiteY0" fmla="*/ 4480560 h 4480560"/>
              <a:gd name="connsiteX1" fmla="*/ 476437 w 2025386"/>
              <a:gd name="connsiteY1" fmla="*/ 4480560 h 4480560"/>
              <a:gd name="connsiteX2" fmla="*/ 1018288 w 2025386"/>
              <a:gd name="connsiteY2" fmla="*/ 3924433 h 4480560"/>
              <a:gd name="connsiteX3" fmla="*/ 1560139 w 2025386"/>
              <a:gd name="connsiteY3" fmla="*/ 4480560 h 4480560"/>
              <a:gd name="connsiteX4" fmla="*/ 2025386 w 2025386"/>
              <a:gd name="connsiteY4" fmla="*/ 4480560 h 4480560"/>
              <a:gd name="connsiteX5" fmla="*/ 2025386 w 2025386"/>
              <a:gd name="connsiteY5" fmla="*/ 337571 h 4480560"/>
              <a:gd name="connsiteX6" fmla="*/ 1687815 w 2025386"/>
              <a:gd name="connsiteY6" fmla="*/ 0 h 4480560"/>
              <a:gd name="connsiteX7" fmla="*/ 337571 w 2025386"/>
              <a:gd name="connsiteY7" fmla="*/ 0 h 4480560"/>
              <a:gd name="connsiteX8" fmla="*/ 0 w 2025386"/>
              <a:gd name="connsiteY8" fmla="*/ 337571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386" h="4480560">
                <a:moveTo>
                  <a:pt x="0" y="4480560"/>
                </a:moveTo>
                <a:lnTo>
                  <a:pt x="476437" y="4480560"/>
                </a:lnTo>
                <a:cubicBezTo>
                  <a:pt x="476437" y="4173420"/>
                  <a:pt x="719032" y="3924433"/>
                  <a:pt x="1018288" y="3924433"/>
                </a:cubicBezTo>
                <a:cubicBezTo>
                  <a:pt x="1317544" y="3924433"/>
                  <a:pt x="1560139" y="4173420"/>
                  <a:pt x="1560139" y="4480560"/>
                </a:cubicBezTo>
                <a:lnTo>
                  <a:pt x="2025386" y="4480560"/>
                </a:lnTo>
                <a:lnTo>
                  <a:pt x="2025386" y="337571"/>
                </a:lnTo>
                <a:cubicBezTo>
                  <a:pt x="2025386" y="151136"/>
                  <a:pt x="1874250" y="0"/>
                  <a:pt x="1687815" y="0"/>
                </a:cubicBezTo>
                <a:lnTo>
                  <a:pt x="337571" y="0"/>
                </a:lnTo>
                <a:cubicBezTo>
                  <a:pt x="151136" y="0"/>
                  <a:pt x="0" y="151136"/>
                  <a:pt x="0" y="33757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49CF6-ED9D-4EE0-8DCC-F65B889BEBFF}"/>
              </a:ext>
            </a:extLst>
          </p:cNvPr>
          <p:cNvSpPr txBox="1"/>
          <p:nvPr/>
        </p:nvSpPr>
        <p:spPr>
          <a:xfrm>
            <a:off x="4569540" y="1180858"/>
            <a:ext cx="179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17F094-46A7-4C0E-B4F9-E63903A362BF}"/>
              </a:ext>
            </a:extLst>
          </p:cNvPr>
          <p:cNvSpPr txBox="1"/>
          <p:nvPr/>
        </p:nvSpPr>
        <p:spPr>
          <a:xfrm>
            <a:off x="4524890" y="2622393"/>
            <a:ext cx="17992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 SAVED</a:t>
            </a:r>
          </a:p>
          <a:p>
            <a:pPr algn="ctr"/>
            <a:endParaRPr lang="en-IN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help of Rapid diagnosis and treatment</a:t>
            </a: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78BD25C3-FD62-4262-91B0-94B153EC7853}"/>
              </a:ext>
            </a:extLst>
          </p:cNvPr>
          <p:cNvSpPr/>
          <p:nvPr/>
        </p:nvSpPr>
        <p:spPr>
          <a:xfrm>
            <a:off x="6714724" y="689273"/>
            <a:ext cx="1799271" cy="1632040"/>
          </a:xfrm>
          <a:prstGeom prst="round2SameRect">
            <a:avLst/>
          </a:prstGeom>
          <a:solidFill>
            <a:srgbClr val="F0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130F2D2-04A8-4830-B939-5C81EB6FDA69}"/>
              </a:ext>
            </a:extLst>
          </p:cNvPr>
          <p:cNvSpPr/>
          <p:nvPr/>
        </p:nvSpPr>
        <p:spPr>
          <a:xfrm flipV="1">
            <a:off x="6700274" y="1825247"/>
            <a:ext cx="1817264" cy="4066267"/>
          </a:xfrm>
          <a:custGeom>
            <a:avLst/>
            <a:gdLst>
              <a:gd name="connsiteX0" fmla="*/ 0 w 2025386"/>
              <a:gd name="connsiteY0" fmla="*/ 4480560 h 4480560"/>
              <a:gd name="connsiteX1" fmla="*/ 476437 w 2025386"/>
              <a:gd name="connsiteY1" fmla="*/ 4480560 h 4480560"/>
              <a:gd name="connsiteX2" fmla="*/ 1018288 w 2025386"/>
              <a:gd name="connsiteY2" fmla="*/ 3924433 h 4480560"/>
              <a:gd name="connsiteX3" fmla="*/ 1560139 w 2025386"/>
              <a:gd name="connsiteY3" fmla="*/ 4480560 h 4480560"/>
              <a:gd name="connsiteX4" fmla="*/ 2025386 w 2025386"/>
              <a:gd name="connsiteY4" fmla="*/ 4480560 h 4480560"/>
              <a:gd name="connsiteX5" fmla="*/ 2025386 w 2025386"/>
              <a:gd name="connsiteY5" fmla="*/ 337571 h 4480560"/>
              <a:gd name="connsiteX6" fmla="*/ 1687815 w 2025386"/>
              <a:gd name="connsiteY6" fmla="*/ 0 h 4480560"/>
              <a:gd name="connsiteX7" fmla="*/ 337571 w 2025386"/>
              <a:gd name="connsiteY7" fmla="*/ 0 h 4480560"/>
              <a:gd name="connsiteX8" fmla="*/ 0 w 2025386"/>
              <a:gd name="connsiteY8" fmla="*/ 337571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386" h="4480560">
                <a:moveTo>
                  <a:pt x="0" y="4480560"/>
                </a:moveTo>
                <a:lnTo>
                  <a:pt x="476437" y="4480560"/>
                </a:lnTo>
                <a:cubicBezTo>
                  <a:pt x="476437" y="4173420"/>
                  <a:pt x="719032" y="3924433"/>
                  <a:pt x="1018288" y="3924433"/>
                </a:cubicBezTo>
                <a:cubicBezTo>
                  <a:pt x="1317544" y="3924433"/>
                  <a:pt x="1560139" y="4173420"/>
                  <a:pt x="1560139" y="4480560"/>
                </a:cubicBezTo>
                <a:lnTo>
                  <a:pt x="2025386" y="4480560"/>
                </a:lnTo>
                <a:lnTo>
                  <a:pt x="2025386" y="337571"/>
                </a:lnTo>
                <a:cubicBezTo>
                  <a:pt x="2025386" y="151136"/>
                  <a:pt x="1874250" y="0"/>
                  <a:pt x="1687815" y="0"/>
                </a:cubicBezTo>
                <a:lnTo>
                  <a:pt x="337571" y="0"/>
                </a:lnTo>
                <a:cubicBezTo>
                  <a:pt x="151136" y="0"/>
                  <a:pt x="0" y="151136"/>
                  <a:pt x="0" y="33757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9288D9-78AA-4442-B18B-EAC71FDEB3AB}"/>
              </a:ext>
            </a:extLst>
          </p:cNvPr>
          <p:cNvSpPr txBox="1"/>
          <p:nvPr/>
        </p:nvSpPr>
        <p:spPr>
          <a:xfrm>
            <a:off x="6742403" y="1135961"/>
            <a:ext cx="179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BC1215-431D-4438-AA0C-1EA316B0DB4E}"/>
              </a:ext>
            </a:extLst>
          </p:cNvPr>
          <p:cNvSpPr txBox="1"/>
          <p:nvPr/>
        </p:nvSpPr>
        <p:spPr>
          <a:xfrm>
            <a:off x="6700274" y="2583954"/>
            <a:ext cx="179927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REDUTION IN COSTS</a:t>
            </a:r>
          </a:p>
          <a:p>
            <a:pPr algn="ctr"/>
            <a:endParaRPr lang="en-IN" sz="1400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Household costs that goes into medical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06A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Leads to cost reduction which would help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solidFill>
                <a:srgbClr val="F06A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6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5" grpId="0"/>
      <p:bldP spid="6" grpId="0"/>
      <p:bldP spid="29" grpId="0" animBg="1"/>
      <p:bldP spid="30" grpId="0" animBg="1"/>
      <p:bldP spid="32" grpId="0"/>
      <p:bldP spid="33" grpId="0"/>
      <p:bldP spid="34" grpId="0" animBg="1"/>
      <p:bldP spid="35" grpId="0" animBg="1"/>
      <p:bldP spid="36" grpId="0"/>
      <p:bldP spid="37" grpId="0"/>
      <p:bldP spid="38" grpId="0" animBg="1"/>
      <p:bldP spid="55" grpId="0" animBg="1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931F94F-1BD7-4A73-8BB0-10C155EAD8B9}"/>
              </a:ext>
            </a:extLst>
          </p:cNvPr>
          <p:cNvSpPr txBox="1"/>
          <p:nvPr/>
        </p:nvSpPr>
        <p:spPr>
          <a:xfrm>
            <a:off x="5958840" y="944880"/>
            <a:ext cx="545339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 Mortality Outcomes 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?</a:t>
            </a:r>
          </a:p>
        </p:txBody>
      </p:sp>
      <p:pic>
        <p:nvPicPr>
          <p:cNvPr id="129" name="Picture 12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19BE965-F5B3-4EB7-BA05-D693D7532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44" y="4959734"/>
            <a:ext cx="1302861" cy="515716"/>
          </a:xfrm>
          <a:prstGeom prst="rect">
            <a:avLst/>
          </a:prstGeom>
        </p:spPr>
      </p:pic>
      <p:pic>
        <p:nvPicPr>
          <p:cNvPr id="131" name="Picture 130" descr="A close up of a logo&#10;&#10;Description automatically generated">
            <a:extLst>
              <a:ext uri="{FF2B5EF4-FFF2-40B4-BE49-F238E27FC236}">
                <a16:creationId xmlns:a16="http://schemas.microsoft.com/office/drawing/2014/main" id="{61D204A9-8F09-4809-A89B-EA938D0AC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54" y="4774076"/>
            <a:ext cx="1302861" cy="701374"/>
          </a:xfrm>
          <a:prstGeom prst="rect">
            <a:avLst/>
          </a:prstGeom>
        </p:spPr>
      </p:pic>
      <p:pic>
        <p:nvPicPr>
          <p:cNvPr id="133" name="Picture 132" descr="A close up of a logo&#10;&#10;Description automatically generated">
            <a:extLst>
              <a:ext uri="{FF2B5EF4-FFF2-40B4-BE49-F238E27FC236}">
                <a16:creationId xmlns:a16="http://schemas.microsoft.com/office/drawing/2014/main" id="{A73121B4-7786-40C0-91B8-C31FCED12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47" y="4774076"/>
            <a:ext cx="1362954" cy="701374"/>
          </a:xfrm>
          <a:prstGeom prst="rect">
            <a:avLst/>
          </a:prstGeom>
        </p:spPr>
      </p:pic>
      <p:pic>
        <p:nvPicPr>
          <p:cNvPr id="135" name="Picture 134" descr="A picture containing drawing, plate, light&#10;&#10;Description automatically generated">
            <a:extLst>
              <a:ext uri="{FF2B5EF4-FFF2-40B4-BE49-F238E27FC236}">
                <a16:creationId xmlns:a16="http://schemas.microsoft.com/office/drawing/2014/main" id="{1EE672CA-7CD5-4867-8E00-DEEB16E87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16" y="4785222"/>
            <a:ext cx="1804429" cy="6943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2BDF117-B5BA-4927-B5C7-6330552562A7}"/>
              </a:ext>
            </a:extLst>
          </p:cNvPr>
          <p:cNvSpPr txBox="1"/>
          <p:nvPr/>
        </p:nvSpPr>
        <p:spPr>
          <a:xfrm>
            <a:off x="6345422" y="2688580"/>
            <a:ext cx="47548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the minute details of the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AE70DB-456C-4D2B-A329-E060F184730E}"/>
              </a:ext>
            </a:extLst>
          </p:cNvPr>
          <p:cNvSpPr txBox="1"/>
          <p:nvPr/>
        </p:nvSpPr>
        <p:spPr>
          <a:xfrm>
            <a:off x="6345422" y="2178993"/>
            <a:ext cx="47548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Machine Learning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2F9581-B065-42DA-95CA-B0FB90AC28D4}"/>
              </a:ext>
            </a:extLst>
          </p:cNvPr>
          <p:cNvGrpSpPr/>
          <p:nvPr/>
        </p:nvGrpSpPr>
        <p:grpSpPr>
          <a:xfrm>
            <a:off x="-5720308" y="0"/>
            <a:ext cx="10714818" cy="6858000"/>
            <a:chOff x="-3158110" y="0"/>
            <a:chExt cx="10714818" cy="68580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C6D690D-3C62-4D0F-A783-649F5AB240CF}"/>
                </a:ext>
              </a:extLst>
            </p:cNvPr>
            <p:cNvGrpSpPr/>
            <p:nvPr/>
          </p:nvGrpSpPr>
          <p:grpSpPr>
            <a:xfrm>
              <a:off x="-3158110" y="0"/>
              <a:ext cx="10714818" cy="6858000"/>
              <a:chOff x="-4618818" y="121920"/>
              <a:chExt cx="10714818" cy="6858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45804A3-657D-4FDD-8DCE-0724735C51F6}"/>
                  </a:ext>
                </a:extLst>
              </p:cNvPr>
              <p:cNvGrpSpPr/>
              <p:nvPr/>
            </p:nvGrpSpPr>
            <p:grpSpPr>
              <a:xfrm>
                <a:off x="-4618818" y="121920"/>
                <a:ext cx="10714818" cy="6858000"/>
                <a:chOff x="41898" y="121920"/>
                <a:chExt cx="10714818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4E10884-96FB-454F-906C-E89D7A0E2FAD}"/>
                    </a:ext>
                  </a:extLst>
                </p:cNvPr>
                <p:cNvGrpSpPr/>
                <p:nvPr/>
              </p:nvGrpSpPr>
              <p:grpSpPr>
                <a:xfrm>
                  <a:off x="10035480" y="2919413"/>
                  <a:ext cx="721236" cy="1019175"/>
                  <a:chOff x="10302444" y="2919413"/>
                  <a:chExt cx="765606" cy="1019175"/>
                </a:xfrm>
              </p:grpSpPr>
              <p:sp>
                <p:nvSpPr>
                  <p:cNvPr id="3" name="Rectangle: Top Corners Rounded 2">
                    <a:extLst>
                      <a:ext uri="{FF2B5EF4-FFF2-40B4-BE49-F238E27FC236}">
                        <a16:creationId xmlns:a16="http://schemas.microsoft.com/office/drawing/2014/main" id="{60A0F97E-A0E7-4EB5-99BD-20A494A85C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75659" y="3046198"/>
                    <a:ext cx="1019175" cy="765606"/>
                  </a:xfrm>
                  <a:prstGeom prst="round2Same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193D366-7F8A-44BB-B079-D8709C61A6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9303" y="3198167"/>
                    <a:ext cx="4154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2A5FE46-7614-462B-9953-5108DF18CB08}"/>
                    </a:ext>
                  </a:extLst>
                </p:cNvPr>
                <p:cNvSpPr/>
                <p:nvPr/>
              </p:nvSpPr>
              <p:spPr>
                <a:xfrm>
                  <a:off x="41898" y="121920"/>
                  <a:ext cx="10035480" cy="6858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0EB16F1-8E56-4192-B3E7-6DC92DE14EBA}"/>
                  </a:ext>
                </a:extLst>
              </p:cNvPr>
              <p:cNvGrpSpPr/>
              <p:nvPr/>
            </p:nvGrpSpPr>
            <p:grpSpPr>
              <a:xfrm>
                <a:off x="-846978" y="148986"/>
                <a:ext cx="4645663" cy="5700684"/>
                <a:chOff x="-846978" y="148986"/>
                <a:chExt cx="4645663" cy="570068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7BBB9C6-9741-447D-A8A5-92D227C2AC11}"/>
                    </a:ext>
                  </a:extLst>
                </p:cNvPr>
                <p:cNvSpPr txBox="1"/>
                <p:nvPr/>
              </p:nvSpPr>
              <p:spPr>
                <a:xfrm>
                  <a:off x="-846978" y="148986"/>
                  <a:ext cx="4645663" cy="461665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 ACHITECTURE</a:t>
                  </a:r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E7D2A872-DF78-4201-BB53-53B1B085A5B9}"/>
                    </a:ext>
                  </a:extLst>
                </p:cNvPr>
                <p:cNvSpPr/>
                <p:nvPr/>
              </p:nvSpPr>
              <p:spPr>
                <a:xfrm>
                  <a:off x="147980" y="954606"/>
                  <a:ext cx="2595954" cy="479750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INPUT(Patient Vitals)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1E1CE6E6-7AD6-47DE-BFAE-7D8693818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1730" y="1434356"/>
                  <a:ext cx="6821" cy="548539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88678EFF-F4E2-4544-A68C-4C1DED0D9BF4}"/>
                    </a:ext>
                  </a:extLst>
                </p:cNvPr>
                <p:cNvCxnSpPr>
                  <a:cxnSpLocks/>
                  <a:stCxn id="74" idx="2"/>
                  <a:endCxn id="77" idx="0"/>
                </p:cNvCxnSpPr>
                <p:nvPr/>
              </p:nvCxnSpPr>
              <p:spPr>
                <a:xfrm flipH="1">
                  <a:off x="-264539" y="4981953"/>
                  <a:ext cx="1840144" cy="867717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11661E8-3F68-4E17-BC74-26AC22452908}"/>
                </a:ext>
              </a:extLst>
            </p:cNvPr>
            <p:cNvSpPr/>
            <p:nvPr/>
          </p:nvSpPr>
          <p:spPr>
            <a:xfrm>
              <a:off x="1655983" y="1860975"/>
              <a:ext cx="2595954" cy="58156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Vital Selection Module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6E24B35-A613-400E-B933-10AE45D2D050}"/>
                </a:ext>
              </a:extLst>
            </p:cNvPr>
            <p:cNvSpPr/>
            <p:nvPr/>
          </p:nvSpPr>
          <p:spPr>
            <a:xfrm>
              <a:off x="1689205" y="3162565"/>
              <a:ext cx="2595954" cy="47975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Imputation Module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9122CB1-85F0-4246-A98A-395ACD88C16D}"/>
                </a:ext>
              </a:extLst>
            </p:cNvPr>
            <p:cNvSpPr/>
            <p:nvPr/>
          </p:nvSpPr>
          <p:spPr>
            <a:xfrm>
              <a:off x="1738336" y="4380283"/>
              <a:ext cx="2595954" cy="47975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Prediction Module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C490F41-BAAC-4B3B-90D8-CA98F0C299A6}"/>
                </a:ext>
              </a:extLst>
            </p:cNvPr>
            <p:cNvSpPr/>
            <p:nvPr/>
          </p:nvSpPr>
          <p:spPr>
            <a:xfrm>
              <a:off x="438947" y="5727750"/>
              <a:ext cx="1514444" cy="83099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Survival Probability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F77F4BB-6C51-4AE8-89CC-2198931B734C}"/>
                </a:ext>
              </a:extLst>
            </p:cNvPr>
            <p:cNvSpPr/>
            <p:nvPr/>
          </p:nvSpPr>
          <p:spPr>
            <a:xfrm>
              <a:off x="4134908" y="5722797"/>
              <a:ext cx="1514444" cy="83099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Actionable Insights 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F020F0B3-CCE9-416B-AEE2-74FE97A3CA4B}"/>
                </a:ext>
              </a:extLst>
            </p:cNvPr>
            <p:cNvSpPr/>
            <p:nvPr/>
          </p:nvSpPr>
          <p:spPr>
            <a:xfrm>
              <a:off x="2303596" y="5718740"/>
              <a:ext cx="1514444" cy="83099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Time until Safety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077D253-9C6F-4504-AD96-F78E1B52BBED}"/>
                </a:ext>
              </a:extLst>
            </p:cNvPr>
            <p:cNvCxnSpPr>
              <a:cxnSpLocks/>
            </p:cNvCxnSpPr>
            <p:nvPr/>
          </p:nvCxnSpPr>
          <p:spPr>
            <a:xfrm>
              <a:off x="2919259" y="2461776"/>
              <a:ext cx="0" cy="71696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278A49D-2086-420D-A130-E30E6DB4D389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38" y="3637028"/>
              <a:ext cx="6821" cy="71341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4313B49-0FD9-4812-ABD9-A9030862C501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3036313" y="4860033"/>
              <a:ext cx="1855817" cy="86276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28EF5FF-0FE4-4088-96E9-2119FC6E84F5}"/>
                </a:ext>
              </a:extLst>
            </p:cNvPr>
            <p:cNvCxnSpPr>
              <a:cxnSpLocks/>
            </p:cNvCxnSpPr>
            <p:nvPr/>
          </p:nvCxnSpPr>
          <p:spPr>
            <a:xfrm>
              <a:off x="3060818" y="4774076"/>
              <a:ext cx="0" cy="94466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D43CA0B-FEF2-4662-B88B-92BFA7E9B014}"/>
              </a:ext>
            </a:extLst>
          </p:cNvPr>
          <p:cNvGrpSpPr/>
          <p:nvPr/>
        </p:nvGrpSpPr>
        <p:grpSpPr>
          <a:xfrm>
            <a:off x="-6858329" y="27066"/>
            <a:ext cx="10765806" cy="6858000"/>
            <a:chOff x="-5803716" y="0"/>
            <a:chExt cx="10765806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7AAF9F8-BBCA-44C7-B0C5-D2730F0D419F}"/>
                </a:ext>
              </a:extLst>
            </p:cNvPr>
            <p:cNvGrpSpPr/>
            <p:nvPr/>
          </p:nvGrpSpPr>
          <p:grpSpPr>
            <a:xfrm>
              <a:off x="-5803716" y="0"/>
              <a:ext cx="10765806" cy="6858000"/>
              <a:chOff x="-5803716" y="0"/>
              <a:chExt cx="10765806" cy="6858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A8AB0B6-BA07-485C-9B43-04B3B66DECD1}"/>
                  </a:ext>
                </a:extLst>
              </p:cNvPr>
              <p:cNvGrpSpPr/>
              <p:nvPr/>
            </p:nvGrpSpPr>
            <p:grpSpPr>
              <a:xfrm>
                <a:off x="-5803716" y="0"/>
                <a:ext cx="10765806" cy="6858000"/>
                <a:chOff x="-1143000" y="0"/>
                <a:chExt cx="10765806" cy="6858000"/>
              </a:xfrm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DB8763E-629F-461B-9F4A-B2372FD4599B}"/>
                    </a:ext>
                  </a:extLst>
                </p:cNvPr>
                <p:cNvSpPr/>
                <p:nvPr/>
              </p:nvSpPr>
              <p:spPr>
                <a:xfrm>
                  <a:off x="-1143000" y="0"/>
                  <a:ext cx="10035480" cy="6858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6762CBB-0BB5-46D9-BED9-220853986137}"/>
                    </a:ext>
                  </a:extLst>
                </p:cNvPr>
                <p:cNvGrpSpPr/>
                <p:nvPr/>
              </p:nvGrpSpPr>
              <p:grpSpPr>
                <a:xfrm>
                  <a:off x="8892474" y="2409826"/>
                  <a:ext cx="730332" cy="1019175"/>
                  <a:chOff x="10292788" y="2919413"/>
                  <a:chExt cx="775262" cy="1019175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13" name="Rectangle: Top Corners Rounded 12">
                    <a:extLst>
                      <a:ext uri="{FF2B5EF4-FFF2-40B4-BE49-F238E27FC236}">
                        <a16:creationId xmlns:a16="http://schemas.microsoft.com/office/drawing/2014/main" id="{0C700FFD-E94F-4CBD-820B-5AC179A97F9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70831" y="3041370"/>
                    <a:ext cx="1019175" cy="775262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D6D70C9-A54F-449C-8256-45545CB497CE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9303" y="3198167"/>
                    <a:ext cx="415494" cy="461665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B89FB5-5B31-4A26-B06E-DA695F384A28}"/>
                  </a:ext>
                </a:extLst>
              </p:cNvPr>
              <p:cNvSpPr txBox="1"/>
              <p:nvPr/>
            </p:nvSpPr>
            <p:spPr>
              <a:xfrm>
                <a:off x="-2469709" y="577645"/>
                <a:ext cx="5766675" cy="4797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EVALUATION : THE METRIC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EC8063-7787-486A-8641-172BB9A97E9A}"/>
                </a:ext>
              </a:extLst>
            </p:cNvPr>
            <p:cNvSpPr txBox="1"/>
            <p:nvPr/>
          </p:nvSpPr>
          <p:spPr>
            <a:xfrm>
              <a:off x="-2011680" y="1424538"/>
              <a:ext cx="4668241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Most of the patients survive, the distribution is skewed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EBC1B2-19A8-47B9-B313-78F2F995F138}"/>
                </a:ext>
              </a:extLst>
            </p:cNvPr>
            <p:cNvSpPr txBox="1"/>
            <p:nvPr/>
          </p:nvSpPr>
          <p:spPr>
            <a:xfrm>
              <a:off x="-1997241" y="2123831"/>
              <a:ext cx="4668241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I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F1 Score and Area Under ROC Curve are better metrics</a:t>
              </a:r>
            </a:p>
          </p:txBody>
        </p:sp>
        <p:graphicFrame>
          <p:nvGraphicFramePr>
            <p:cNvPr id="64" name="Chart 63">
              <a:extLst>
                <a:ext uri="{FF2B5EF4-FFF2-40B4-BE49-F238E27FC236}">
                  <a16:creationId xmlns:a16="http://schemas.microsoft.com/office/drawing/2014/main" id="{C4B8EFE7-7847-41AA-AD29-DB39D5F160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1417312"/>
                </p:ext>
              </p:extLst>
            </p:nvPr>
          </p:nvGraphicFramePr>
          <p:xfrm>
            <a:off x="-2065721" y="3119630"/>
            <a:ext cx="4949075" cy="27474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3738F5-B0BC-400B-8F39-55A5F4CE9F10}"/>
              </a:ext>
            </a:extLst>
          </p:cNvPr>
          <p:cNvGrpSpPr/>
          <p:nvPr/>
        </p:nvGrpSpPr>
        <p:grpSpPr>
          <a:xfrm>
            <a:off x="-7996350" y="38904"/>
            <a:ext cx="10727894" cy="6858000"/>
            <a:chOff x="-6963045" y="35161"/>
            <a:chExt cx="10727894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0964CE-6422-4375-823D-AE9059915988}"/>
                </a:ext>
              </a:extLst>
            </p:cNvPr>
            <p:cNvGrpSpPr/>
            <p:nvPr/>
          </p:nvGrpSpPr>
          <p:grpSpPr>
            <a:xfrm>
              <a:off x="-6963045" y="35161"/>
              <a:ext cx="10727894" cy="6858000"/>
              <a:chOff x="-2286000" y="0"/>
              <a:chExt cx="10727894" cy="6858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84B7A4-4522-4096-9DD6-9CA762C14B75}"/>
                  </a:ext>
                </a:extLst>
              </p:cNvPr>
              <p:cNvSpPr/>
              <p:nvPr/>
            </p:nvSpPr>
            <p:spPr>
              <a:xfrm>
                <a:off x="-2286000" y="0"/>
                <a:ext cx="10035480" cy="6858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D0707C-E5D8-4C24-A6B8-90E0E0781344}"/>
                  </a:ext>
                </a:extLst>
              </p:cNvPr>
              <p:cNvGrpSpPr/>
              <p:nvPr/>
            </p:nvGrpSpPr>
            <p:grpSpPr>
              <a:xfrm>
                <a:off x="7724055" y="1900238"/>
                <a:ext cx="717839" cy="1019175"/>
                <a:chOff x="10306050" y="2919412"/>
                <a:chExt cx="762000" cy="1019175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7" name="Rectangle: Top Corners Rounded 16">
                  <a:extLst>
                    <a:ext uri="{FF2B5EF4-FFF2-40B4-BE49-F238E27FC236}">
                      <a16:creationId xmlns:a16="http://schemas.microsoft.com/office/drawing/2014/main" id="{077836B8-21C1-4644-A2AA-D8C9CC2F27D7}"/>
                    </a:ext>
                  </a:extLst>
                </p:cNvPr>
                <p:cNvSpPr/>
                <p:nvPr/>
              </p:nvSpPr>
              <p:spPr>
                <a:xfrm rot="5400000">
                  <a:off x="10177462" y="3048000"/>
                  <a:ext cx="1019175" cy="762000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D60BE0-1297-4A2E-A5F7-93CFC2BB5881}"/>
                    </a:ext>
                  </a:extLst>
                </p:cNvPr>
                <p:cNvSpPr txBox="1"/>
                <p:nvPr/>
              </p:nvSpPr>
              <p:spPr>
                <a:xfrm>
                  <a:off x="10479303" y="3198167"/>
                  <a:ext cx="415494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E70D5B-5977-479B-89D2-CFDE37FCC119}"/>
                </a:ext>
              </a:extLst>
            </p:cNvPr>
            <p:cNvSpPr txBox="1"/>
            <p:nvPr/>
          </p:nvSpPr>
          <p:spPr>
            <a:xfrm>
              <a:off x="-3729872" y="445929"/>
              <a:ext cx="5610041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ACTIONABLE INSIGHTS GENERATION</a:t>
              </a:r>
            </a:p>
          </p:txBody>
        </p:sp>
        <p:pic>
          <p:nvPicPr>
            <p:cNvPr id="111" name="Picture 110" descr="Screenshot 2019-11-06 at 3.37.43 AM.png">
              <a:extLst>
                <a:ext uri="{FF2B5EF4-FFF2-40B4-BE49-F238E27FC236}">
                  <a16:creationId xmlns:a16="http://schemas.microsoft.com/office/drawing/2014/main" id="{AFF8B4C7-B114-4F1A-A162-2B950B398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34" t="3234"/>
            <a:stretch/>
          </p:blipFill>
          <p:spPr>
            <a:xfrm>
              <a:off x="-2294288" y="1760213"/>
              <a:ext cx="2870730" cy="4041173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58251A2-261E-409F-8523-F9B322D22B35}"/>
                </a:ext>
              </a:extLst>
            </p:cNvPr>
            <p:cNvSpPr txBox="1"/>
            <p:nvPr/>
          </p:nvSpPr>
          <p:spPr>
            <a:xfrm>
              <a:off x="-3329919" y="5921451"/>
              <a:ext cx="4934778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 missing features sorted in order of feature importance</a:t>
              </a:r>
            </a:p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importance calculated using the model heuristics </a:t>
              </a:r>
            </a:p>
            <a:p>
              <a:pPr algn="ctr"/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44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57982 0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59479 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61836 -0.00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trimmed">
            <a:hlinkClick r:id="" action="ppaction://media"/>
            <a:extLst>
              <a:ext uri="{FF2B5EF4-FFF2-40B4-BE49-F238E27FC236}">
                <a16:creationId xmlns:a16="http://schemas.microsoft.com/office/drawing/2014/main" id="{A3CD7659-64F8-445D-B01F-504660774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n empty road with a building in the background&#10;&#10;Description automatically generated">
            <a:extLst>
              <a:ext uri="{FF2B5EF4-FFF2-40B4-BE49-F238E27FC236}">
                <a16:creationId xmlns:a16="http://schemas.microsoft.com/office/drawing/2014/main" id="{88058142-EFAD-44E6-A724-8963DAAFE5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" b="7496"/>
          <a:stretch>
            <a:fillRect/>
          </a:stretch>
        </p:blipFill>
        <p:spPr>
          <a:xfrm>
            <a:off x="331791" y="374655"/>
            <a:ext cx="11555412" cy="6108700"/>
          </a:xfr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7A206B5-4416-43A2-9E10-297F3F423913}"/>
              </a:ext>
            </a:extLst>
          </p:cNvPr>
          <p:cNvSpPr/>
          <p:nvPr/>
        </p:nvSpPr>
        <p:spPr>
          <a:xfrm rot="1089119">
            <a:off x="-449735" y="-586809"/>
            <a:ext cx="5032249" cy="7447737"/>
          </a:xfrm>
          <a:custGeom>
            <a:avLst/>
            <a:gdLst>
              <a:gd name="connsiteX0" fmla="*/ 0 w 5032249"/>
              <a:gd name="connsiteY0" fmla="*/ 1649848 h 7447737"/>
              <a:gd name="connsiteX1" fmla="*/ 5032249 w 5032249"/>
              <a:gd name="connsiteY1" fmla="*/ 0 h 7447737"/>
              <a:gd name="connsiteX2" fmla="*/ 5032249 w 5032249"/>
              <a:gd name="connsiteY2" fmla="*/ 6421098 h 7447737"/>
              <a:gd name="connsiteX3" fmla="*/ 1900866 w 5032249"/>
              <a:gd name="connsiteY3" fmla="*/ 7447737 h 74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2249" h="7447737">
                <a:moveTo>
                  <a:pt x="0" y="1649848"/>
                </a:moveTo>
                <a:lnTo>
                  <a:pt x="5032249" y="0"/>
                </a:lnTo>
                <a:lnTo>
                  <a:pt x="5032249" y="6421098"/>
                </a:lnTo>
                <a:lnTo>
                  <a:pt x="1900866" y="74477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99F359-7B66-4744-9F98-60227F46F623}"/>
              </a:ext>
            </a:extLst>
          </p:cNvPr>
          <p:cNvSpPr/>
          <p:nvPr/>
        </p:nvSpPr>
        <p:spPr>
          <a:xfrm rot="1089119">
            <a:off x="4664444" y="-38874"/>
            <a:ext cx="1543113" cy="6935761"/>
          </a:xfrm>
          <a:custGeom>
            <a:avLst/>
            <a:gdLst>
              <a:gd name="connsiteX0" fmla="*/ 0 w 1543113"/>
              <a:gd name="connsiteY0" fmla="*/ 505917 h 6935761"/>
              <a:gd name="connsiteX1" fmla="*/ 1543113 w 1543113"/>
              <a:gd name="connsiteY1" fmla="*/ 0 h 6935761"/>
              <a:gd name="connsiteX2" fmla="*/ 1543113 w 1543113"/>
              <a:gd name="connsiteY2" fmla="*/ 6429844 h 6935761"/>
              <a:gd name="connsiteX3" fmla="*/ 0 w 1543113"/>
              <a:gd name="connsiteY3" fmla="*/ 6935761 h 693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113" h="6935761">
                <a:moveTo>
                  <a:pt x="0" y="505917"/>
                </a:moveTo>
                <a:lnTo>
                  <a:pt x="1543113" y="0"/>
                </a:lnTo>
                <a:lnTo>
                  <a:pt x="1543113" y="6429844"/>
                </a:lnTo>
                <a:lnTo>
                  <a:pt x="0" y="693576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A10441-836F-496D-8328-0164E8B2F1C6}"/>
              </a:ext>
            </a:extLst>
          </p:cNvPr>
          <p:cNvSpPr/>
          <p:nvPr/>
        </p:nvSpPr>
        <p:spPr>
          <a:xfrm rot="1089119">
            <a:off x="6299660" y="-32706"/>
            <a:ext cx="1573405" cy="6935761"/>
          </a:xfrm>
          <a:custGeom>
            <a:avLst/>
            <a:gdLst>
              <a:gd name="connsiteX0" fmla="*/ 0 w 1543113"/>
              <a:gd name="connsiteY0" fmla="*/ 505917 h 6935761"/>
              <a:gd name="connsiteX1" fmla="*/ 1543113 w 1543113"/>
              <a:gd name="connsiteY1" fmla="*/ 0 h 6935761"/>
              <a:gd name="connsiteX2" fmla="*/ 1543113 w 1543113"/>
              <a:gd name="connsiteY2" fmla="*/ 6429844 h 6935761"/>
              <a:gd name="connsiteX3" fmla="*/ 0 w 1543113"/>
              <a:gd name="connsiteY3" fmla="*/ 6935761 h 693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113" h="6935761">
                <a:moveTo>
                  <a:pt x="0" y="505917"/>
                </a:moveTo>
                <a:lnTo>
                  <a:pt x="1543113" y="0"/>
                </a:lnTo>
                <a:lnTo>
                  <a:pt x="1543113" y="6429844"/>
                </a:lnTo>
                <a:lnTo>
                  <a:pt x="0" y="6935761"/>
                </a:lnTo>
                <a:close/>
              </a:path>
            </a:pathLst>
          </a:cu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8EA21-E028-4D1C-ABB3-C222EF1BD990}"/>
              </a:ext>
            </a:extLst>
          </p:cNvPr>
          <p:cNvSpPr txBox="1"/>
          <p:nvPr/>
        </p:nvSpPr>
        <p:spPr>
          <a:xfrm>
            <a:off x="765057" y="5175300"/>
            <a:ext cx="2818545" cy="36933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Prakhar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Mithal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3DDFAC-781B-4105-B8F9-9EB1B1E66302}"/>
              </a:ext>
            </a:extLst>
          </p:cNvPr>
          <p:cNvSpPr txBox="1"/>
          <p:nvPr/>
        </p:nvSpPr>
        <p:spPr>
          <a:xfrm>
            <a:off x="762713" y="5666051"/>
            <a:ext cx="2818545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Abhinav Gupta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A2B0D-BBA1-4660-8B3C-15B1A0FB9315}"/>
              </a:ext>
            </a:extLst>
          </p:cNvPr>
          <p:cNvGrpSpPr/>
          <p:nvPr/>
        </p:nvGrpSpPr>
        <p:grpSpPr>
          <a:xfrm>
            <a:off x="8017246" y="2626441"/>
            <a:ext cx="3715975" cy="3670091"/>
            <a:chOff x="8055756" y="1466276"/>
            <a:chExt cx="3715974" cy="36700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BA4B26-DA91-4C96-B3B2-C6E46B5B0602}"/>
                </a:ext>
              </a:extLst>
            </p:cNvPr>
            <p:cNvGrpSpPr/>
            <p:nvPr/>
          </p:nvGrpSpPr>
          <p:grpSpPr>
            <a:xfrm>
              <a:off x="8055756" y="1466276"/>
              <a:ext cx="3715974" cy="3670091"/>
              <a:chOff x="9133112" y="2252523"/>
              <a:chExt cx="3715974" cy="3670091"/>
            </a:xfrm>
            <a:solidFill>
              <a:schemeClr val="bg1">
                <a:alpha val="8000"/>
              </a:schemeClr>
            </a:solidFill>
          </p:grpSpPr>
          <p:sp>
            <p:nvSpPr>
              <p:cNvPr id="28" name="Diamond 27">
                <a:extLst>
                  <a:ext uri="{FF2B5EF4-FFF2-40B4-BE49-F238E27FC236}">
                    <a16:creationId xmlns:a16="http://schemas.microsoft.com/office/drawing/2014/main" id="{3C4E1888-CF0D-4FBE-AA92-DAB1BA22CC9A}"/>
                  </a:ext>
                </a:extLst>
              </p:cNvPr>
              <p:cNvSpPr/>
              <p:nvPr/>
            </p:nvSpPr>
            <p:spPr>
              <a:xfrm>
                <a:off x="9133114" y="2318657"/>
                <a:ext cx="3655861" cy="3570514"/>
              </a:xfrm>
              <a:prstGeom prst="diamond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E62F9FF9-9791-492F-8E80-C1026245E7F0}"/>
                  </a:ext>
                </a:extLst>
              </p:cNvPr>
              <p:cNvSpPr/>
              <p:nvPr/>
            </p:nvSpPr>
            <p:spPr>
              <a:xfrm rot="21232109">
                <a:off x="9133112" y="2318657"/>
                <a:ext cx="3655861" cy="3570514"/>
              </a:xfrm>
              <a:prstGeom prst="diamond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0" name="Diamond 29">
                <a:extLst>
                  <a:ext uri="{FF2B5EF4-FFF2-40B4-BE49-F238E27FC236}">
                    <a16:creationId xmlns:a16="http://schemas.microsoft.com/office/drawing/2014/main" id="{6A609EF8-FBCD-4984-A734-80B057C5A587}"/>
                  </a:ext>
                </a:extLst>
              </p:cNvPr>
              <p:cNvSpPr/>
              <p:nvPr/>
            </p:nvSpPr>
            <p:spPr>
              <a:xfrm rot="233021">
                <a:off x="9213811" y="2252523"/>
                <a:ext cx="3635275" cy="3670091"/>
              </a:xfrm>
              <a:prstGeom prst="diamond">
                <a:avLst/>
              </a:prstGeom>
              <a:solidFill>
                <a:schemeClr val="bg1">
                  <a:alpha val="8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A00554-A7CF-4C32-91C6-C6915B170F52}"/>
                </a:ext>
              </a:extLst>
            </p:cNvPr>
            <p:cNvSpPr txBox="1"/>
            <p:nvPr/>
          </p:nvSpPr>
          <p:spPr>
            <a:xfrm>
              <a:off x="8279220" y="3086834"/>
              <a:ext cx="33497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13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5203</TotalTime>
  <Words>496</Words>
  <Application>Microsoft Office PowerPoint</Application>
  <PresentationFormat>Widescreen</PresentationFormat>
  <Paragraphs>124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Shimpi</dc:creator>
  <cp:lastModifiedBy>Nitin Shimpi</cp:lastModifiedBy>
  <cp:revision>114</cp:revision>
  <dcterms:created xsi:type="dcterms:W3CDTF">2019-11-14T15:34:20Z</dcterms:created>
  <dcterms:modified xsi:type="dcterms:W3CDTF">2019-11-18T07:44:59Z</dcterms:modified>
</cp:coreProperties>
</file>